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83" r:id="rId3"/>
    <p:sldId id="395" r:id="rId5"/>
    <p:sldId id="484" r:id="rId6"/>
    <p:sldId id="488" r:id="rId7"/>
    <p:sldId id="516" r:id="rId8"/>
    <p:sldId id="517" r:id="rId9"/>
    <p:sldId id="518" r:id="rId10"/>
    <p:sldId id="519" r:id="rId11"/>
    <p:sldId id="520" r:id="rId12"/>
    <p:sldId id="521" r:id="rId13"/>
    <p:sldId id="522" r:id="rId14"/>
    <p:sldId id="502" r:id="rId15"/>
    <p:sldId id="499" r:id="rId16"/>
    <p:sldId id="498" r:id="rId17"/>
    <p:sldId id="486" r:id="rId18"/>
    <p:sldId id="523" r:id="rId19"/>
    <p:sldId id="524" r:id="rId20"/>
    <p:sldId id="525" r:id="rId21"/>
    <p:sldId id="526" r:id="rId22"/>
    <p:sldId id="527" r:id="rId23"/>
    <p:sldId id="528" r:id="rId24"/>
    <p:sldId id="507" r:id="rId25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4A75"/>
    <a:srgbClr val="324565"/>
    <a:srgbClr val="787777"/>
    <a:srgbClr val="262626"/>
    <a:srgbClr val="034E85"/>
    <a:srgbClr val="0E7EB5"/>
    <a:srgbClr val="ADB5BF"/>
    <a:srgbClr val="143E6A"/>
    <a:srgbClr val="0B5F84"/>
    <a:srgbClr val="0F7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6" autoAdjust="0"/>
    <p:restoredTop sz="94660"/>
  </p:normalViewPr>
  <p:slideViewPr>
    <p:cSldViewPr>
      <p:cViewPr>
        <p:scale>
          <a:sx n="75" d="100"/>
          <a:sy n="75" d="100"/>
        </p:scale>
        <p:origin x="43" y="552"/>
      </p:cViewPr>
      <p:guideLst>
        <p:guide orient="horz" pos="292"/>
        <p:guide pos="2948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5" t="9151" r="13648" b="63375"/>
          <a:stretch>
            <a:fillRect/>
          </a:stretch>
        </p:blipFill>
        <p:spPr>
          <a:xfrm>
            <a:off x="0" y="-4124"/>
            <a:ext cx="9144000" cy="51476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0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1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3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4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5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6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7.xml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8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2.xml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9.xml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20.xml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4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5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6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8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9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76"/>
          <a:stretch>
            <a:fillRect/>
          </a:stretch>
        </p:blipFill>
        <p:spPr>
          <a:xfrm>
            <a:off x="397510" y="-15240"/>
            <a:ext cx="8348980" cy="4451985"/>
          </a:xfrm>
          <a:prstGeom prst="rect">
            <a:avLst/>
          </a:prstGeom>
        </p:spPr>
      </p:pic>
      <p:sp>
        <p:nvSpPr>
          <p:cNvPr id="4" name="Freeform: Shape 19"/>
          <p:cNvSpPr/>
          <p:nvPr/>
        </p:nvSpPr>
        <p:spPr>
          <a:xfrm>
            <a:off x="2040319" y="844753"/>
            <a:ext cx="3095810" cy="3451859"/>
          </a:xfrm>
          <a:custGeom>
            <a:avLst/>
            <a:gdLst>
              <a:gd name="connsiteX0" fmla="*/ 1124365 w 2248729"/>
              <a:gd name="connsiteY0" fmla="*/ 0 h 2507353"/>
              <a:gd name="connsiteX1" fmla="*/ 1257442 w 2248729"/>
              <a:gd name="connsiteY1" fmla="*/ 31576 h 2507353"/>
              <a:gd name="connsiteX2" fmla="*/ 2115652 w 2248729"/>
              <a:gd name="connsiteY2" fmla="*/ 527274 h 2507353"/>
              <a:gd name="connsiteX3" fmla="*/ 2248729 w 2248729"/>
              <a:gd name="connsiteY3" fmla="*/ 758148 h 2507353"/>
              <a:gd name="connsiteX4" fmla="*/ 2248729 w 2248729"/>
              <a:gd name="connsiteY4" fmla="*/ 1749546 h 2507353"/>
              <a:gd name="connsiteX5" fmla="*/ 2115652 w 2248729"/>
              <a:gd name="connsiteY5" fmla="*/ 1980419 h 2507353"/>
              <a:gd name="connsiteX6" fmla="*/ 1257442 w 2248729"/>
              <a:gd name="connsiteY6" fmla="*/ 2474760 h 2507353"/>
              <a:gd name="connsiteX7" fmla="*/ 991288 w 2248729"/>
              <a:gd name="connsiteY7" fmla="*/ 2474760 h 2507353"/>
              <a:gd name="connsiteX8" fmla="*/ 133077 w 2248729"/>
              <a:gd name="connsiteY8" fmla="*/ 1980419 h 2507353"/>
              <a:gd name="connsiteX9" fmla="*/ 0 w 2248729"/>
              <a:gd name="connsiteY9" fmla="*/ 1749546 h 2507353"/>
              <a:gd name="connsiteX10" fmla="*/ 0 w 2248729"/>
              <a:gd name="connsiteY10" fmla="*/ 758148 h 2507353"/>
              <a:gd name="connsiteX11" fmla="*/ 133077 w 2248729"/>
              <a:gd name="connsiteY11" fmla="*/ 527274 h 2507353"/>
              <a:gd name="connsiteX12" fmla="*/ 991288 w 2248729"/>
              <a:gd name="connsiteY12" fmla="*/ 31576 h 2507353"/>
              <a:gd name="connsiteX13" fmla="*/ 1124365 w 2248729"/>
              <a:gd name="connsiteY13" fmla="*/ 0 h 250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729" h="2507353">
                <a:moveTo>
                  <a:pt x="1124365" y="0"/>
                </a:moveTo>
                <a:cubicBezTo>
                  <a:pt x="1172571" y="0"/>
                  <a:pt x="1220778" y="10526"/>
                  <a:pt x="1257442" y="31576"/>
                </a:cubicBezTo>
                <a:cubicBezTo>
                  <a:pt x="2115652" y="527274"/>
                  <a:pt x="2115652" y="527274"/>
                  <a:pt x="2115652" y="527274"/>
                </a:cubicBezTo>
                <a:cubicBezTo>
                  <a:pt x="2188980" y="569375"/>
                  <a:pt x="2248729" y="672589"/>
                  <a:pt x="2248729" y="758148"/>
                </a:cubicBezTo>
                <a:cubicBezTo>
                  <a:pt x="2248729" y="1749546"/>
                  <a:pt x="2248729" y="1749546"/>
                  <a:pt x="2248729" y="1749546"/>
                </a:cubicBezTo>
                <a:cubicBezTo>
                  <a:pt x="2248729" y="1833746"/>
                  <a:pt x="2188980" y="1936960"/>
                  <a:pt x="2115652" y="1980419"/>
                </a:cubicBezTo>
                <a:cubicBezTo>
                  <a:pt x="1257442" y="2474760"/>
                  <a:pt x="1257442" y="2474760"/>
                  <a:pt x="1257442" y="2474760"/>
                </a:cubicBezTo>
                <a:cubicBezTo>
                  <a:pt x="1184114" y="2518218"/>
                  <a:pt x="1064616" y="2518218"/>
                  <a:pt x="991288" y="2474760"/>
                </a:cubicBezTo>
                <a:cubicBezTo>
                  <a:pt x="133077" y="1980419"/>
                  <a:pt x="133077" y="1980419"/>
                  <a:pt x="133077" y="1980419"/>
                </a:cubicBezTo>
                <a:cubicBezTo>
                  <a:pt x="59749" y="1936960"/>
                  <a:pt x="0" y="1833746"/>
                  <a:pt x="0" y="1749546"/>
                </a:cubicBezTo>
                <a:lnTo>
                  <a:pt x="0" y="758148"/>
                </a:lnTo>
                <a:cubicBezTo>
                  <a:pt x="0" y="672589"/>
                  <a:pt x="59749" y="569375"/>
                  <a:pt x="133077" y="527274"/>
                </a:cubicBezTo>
                <a:cubicBezTo>
                  <a:pt x="991288" y="31576"/>
                  <a:pt x="991288" y="31576"/>
                  <a:pt x="991288" y="31576"/>
                </a:cubicBezTo>
                <a:cubicBezTo>
                  <a:pt x="1027952" y="10526"/>
                  <a:pt x="1076158" y="0"/>
                  <a:pt x="1124365" y="0"/>
                </a:cubicBezTo>
                <a:close/>
              </a:path>
            </a:pathLst>
          </a:custGeom>
          <a:noFill/>
          <a:ln w="57150">
            <a:solidFill>
              <a:schemeClr val="accent1"/>
            </a:solidFill>
            <a:round/>
          </a:ln>
        </p:spPr>
        <p:txBody>
          <a:bodyPr anchor="ctr"/>
          <a:lstStyle/>
          <a:p>
            <a:pPr algn="ctr"/>
            <a:endParaRPr dirty="0">
              <a:latin typeface="字体视界-简圆体" panose="02010601030101010101" pitchFamily="2" charset="-122"/>
              <a:ea typeface="字体视界-简圆体" panose="02010601030101010101" pitchFamily="2" charset="-122"/>
            </a:endParaRPr>
          </a:p>
        </p:txBody>
      </p:sp>
      <p:sp>
        <p:nvSpPr>
          <p:cNvPr id="19" name="Rectangle 21"/>
          <p:cNvSpPr/>
          <p:nvPr/>
        </p:nvSpPr>
        <p:spPr>
          <a:xfrm>
            <a:off x="1917700" y="1765935"/>
            <a:ext cx="3848100" cy="19113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4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视界-简圆体" panose="02010601030101010101" pitchFamily="2" charset="-122"/>
                <a:ea typeface="字体视界-简圆体" panose="02010601030101010101" pitchFamily="2" charset="-122"/>
              </a:rPr>
              <a:t>      </a:t>
            </a:r>
            <a:r>
              <a:rPr lang="zh-CN" altLang="en-US" sz="4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视界-简圆体" panose="02010601030101010101" pitchFamily="2" charset="-122"/>
                <a:ea typeface="字体视界-简圆体" panose="02010601030101010101" pitchFamily="2" charset="-122"/>
              </a:rPr>
              <a:t>勐海镇</a:t>
            </a:r>
            <a:r>
              <a:rPr lang="en-US" altLang="zh-CN" sz="4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视界-简圆体" panose="02010601030101010101" pitchFamily="2" charset="-122"/>
                <a:ea typeface="字体视界-简圆体" panose="02010601030101010101" pitchFamily="2" charset="-122"/>
              </a:rPr>
              <a:t>“</a:t>
            </a:r>
            <a:r>
              <a:rPr lang="zh-CN" altLang="en-US" sz="4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视界-简圆体" panose="02010601030101010101" pitchFamily="2" charset="-122"/>
                <a:ea typeface="字体视界-简圆体" panose="02010601030101010101" pitchFamily="2" charset="-122"/>
              </a:rPr>
              <a:t>十四五</a:t>
            </a:r>
            <a:r>
              <a:rPr lang="en-US" altLang="zh-CN" sz="4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视界-简圆体" panose="02010601030101010101" pitchFamily="2" charset="-122"/>
                <a:ea typeface="字体视界-简圆体" panose="02010601030101010101" pitchFamily="2" charset="-122"/>
              </a:rPr>
              <a:t>”</a:t>
            </a:r>
            <a:r>
              <a:rPr lang="zh-CN" altLang="en-US" sz="4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视界-简圆体" panose="02010601030101010101" pitchFamily="2" charset="-122"/>
                <a:ea typeface="字体视界-简圆体" panose="02010601030101010101" pitchFamily="2" charset="-122"/>
              </a:rPr>
              <a:t>规划</a:t>
            </a:r>
            <a:endParaRPr lang="zh-CN" altLang="en-US" sz="45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字体视界-简圆体" panose="02010601030101010101" pitchFamily="2" charset="-122"/>
              <a:ea typeface="字体视界-简圆体" panose="02010601030101010101" pitchFamily="2" charset="-122"/>
            </a:endParaRPr>
          </a:p>
        </p:txBody>
      </p:sp>
      <p:sp>
        <p:nvSpPr>
          <p:cNvPr id="13" name="Rectangle 54"/>
          <p:cNvSpPr/>
          <p:nvPr/>
        </p:nvSpPr>
        <p:spPr>
          <a:xfrm>
            <a:off x="6444208" y="3170101"/>
            <a:ext cx="7206149" cy="645345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600" dirty="0">
              <a:solidFill>
                <a:srgbClr val="A84A75"/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49506" y="1474681"/>
            <a:ext cx="2823099" cy="2821948"/>
            <a:chOff x="4199342" y="1966245"/>
            <a:chExt cx="3764132" cy="3762597"/>
          </a:xfrm>
        </p:grpSpPr>
        <p:sp>
          <p:nvSpPr>
            <p:cNvPr id="53" name="椭圆 52"/>
            <p:cNvSpPr/>
            <p:nvPr/>
          </p:nvSpPr>
          <p:spPr bwMode="auto">
            <a:xfrm>
              <a:off x="4199342" y="1966245"/>
              <a:ext cx="3764132" cy="3762597"/>
            </a:xfrm>
            <a:prstGeom prst="ellipse">
              <a:avLst/>
            </a:prstGeom>
            <a:noFill/>
            <a:ln w="952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椭圆 53"/>
            <p:cNvSpPr/>
            <p:nvPr/>
          </p:nvSpPr>
          <p:spPr bwMode="auto">
            <a:xfrm>
              <a:off x="4480441" y="2247346"/>
              <a:ext cx="3201165" cy="3199628"/>
            </a:xfrm>
            <a:prstGeom prst="ellipse">
              <a:avLst/>
            </a:prstGeom>
            <a:noFill/>
            <a:ln w="952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2" name="矩形 11"/>
          <p:cNvSpPr/>
          <p:nvPr/>
        </p:nvSpPr>
        <p:spPr>
          <a:xfrm flipH="1">
            <a:off x="733425" y="1836420"/>
            <a:ext cx="2552065" cy="7385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>
              <a:lnSpc>
                <a:spcPct val="120000"/>
              </a:lnSpc>
            </a:pPr>
            <a:endParaRPr lang="zh-CN" altLang="en-US" sz="800"/>
          </a:p>
        </p:txBody>
      </p:sp>
      <p:sp>
        <p:nvSpPr>
          <p:cNvPr id="14" name="矩形 13"/>
          <p:cNvSpPr/>
          <p:nvPr/>
        </p:nvSpPr>
        <p:spPr>
          <a:xfrm flipH="1">
            <a:off x="379435" y="2782923"/>
            <a:ext cx="1748199" cy="36082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>
              <a:lnSpc>
                <a:spcPct val="130000"/>
              </a:lnSpc>
            </a:pPr>
            <a:endParaRPr lang="zh-CN" altLang="en-US" sz="1100"/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91335" y="974725"/>
            <a:ext cx="653351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406400"/>
            <a:r>
              <a:rPr lang="zh-CN" altLang="en-US" sz="1400"/>
              <a:t>（六）生态文明建设成效突显。</a:t>
            </a:r>
            <a:r>
              <a:rPr lang="zh-CN" altLang="en-US" sz="1400"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五年来，持续抓好生态创建工作，加强“森林勐海”建设，累计完成造林4万亩65.5万株（珍贵树苗3万亩49万株），森林覆盖率达62.43%，比2015年末提高11个百分点。</a:t>
            </a:r>
            <a:endParaRPr lang="zh-CN" altLang="en-US" sz="1400"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  <a:p>
            <a:pPr marL="0" indent="406400"/>
            <a:r>
              <a:rPr lang="zh-CN" altLang="en-US" sz="1400"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不断抓实天然林保护、退耕还林和农村能源建设工程，兑付公益林生态效益补偿资金1.92万亩96万元，群众保护森林的积极性大幅提高，33万亩森林得到了较好保护。</a:t>
            </a:r>
            <a:endParaRPr lang="zh-CN" altLang="en-US" sz="1400"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  <a:p>
            <a:pPr marL="0" indent="406400"/>
            <a:r>
              <a:rPr lang="zh-CN" altLang="en-US" sz="1400"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积极探索林下种植、林下养殖、庭院经济，探索出“勐翁国有林管护模式”，变护林员管护为全体村民共同管护，既保护好了森林又增加集体经济收入。依法严厉打击破坏森林资源的违法行为，坚决打击毁林开垦、乱砍滥伐等违法行为。   </a:t>
            </a:r>
            <a:endParaRPr lang="zh-CN" altLang="en-US" sz="1400"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  <a:p>
            <a:pPr marL="0" indent="406400"/>
            <a:r>
              <a:rPr lang="zh-CN" altLang="en-US" sz="1400"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生态创建成果丰硕。2014年被国家环境保护部命名为国家级生态乡镇，命名省级生态村1个、州县级生态示范村7个，省级绿色学校2所。坚定不移推进节能降耗和农村“两污”处理配套建设。投入540万元实施曼尾、勐翁、曼短、曼搞环境综合整治项目，新建氧化塘2座、焚烧炉1座，配备挂箱式垃圾车2辆、垃圾箱14支，部分村寨村民共同制定《环境保护公约》，环境卫生治理逐步实现自我收费、自我管理、自我服务，垃圾清运费征收率达98%，垃圾车辐射6个村委会、3个社区、51个村（居）民小组，生态文明村寨建设取得较大成效。大力推广农村新能源。全镇使用节能灯1.24万盏、太阳能节水器6739个、电瓶车7000辆、更新农机107辆、安装太阳能路灯305盏，新建农村沼气池550口、户改厕350户。</a:t>
            </a:r>
            <a:endParaRPr lang="zh-CN" altLang="en-US" sz="1400"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49506" y="1474681"/>
            <a:ext cx="2823099" cy="2821948"/>
            <a:chOff x="4199342" y="1966245"/>
            <a:chExt cx="3764132" cy="3762597"/>
          </a:xfrm>
        </p:grpSpPr>
        <p:sp>
          <p:nvSpPr>
            <p:cNvPr id="53" name="椭圆 52"/>
            <p:cNvSpPr/>
            <p:nvPr/>
          </p:nvSpPr>
          <p:spPr bwMode="auto">
            <a:xfrm>
              <a:off x="4199342" y="1966245"/>
              <a:ext cx="3764132" cy="3762597"/>
            </a:xfrm>
            <a:prstGeom prst="ellipse">
              <a:avLst/>
            </a:prstGeom>
            <a:noFill/>
            <a:ln w="952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椭圆 53"/>
            <p:cNvSpPr/>
            <p:nvPr/>
          </p:nvSpPr>
          <p:spPr bwMode="auto">
            <a:xfrm>
              <a:off x="4480441" y="2247346"/>
              <a:ext cx="3201165" cy="3199628"/>
            </a:xfrm>
            <a:prstGeom prst="ellipse">
              <a:avLst/>
            </a:prstGeom>
            <a:noFill/>
            <a:ln w="952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2" name="矩形 11"/>
          <p:cNvSpPr/>
          <p:nvPr/>
        </p:nvSpPr>
        <p:spPr>
          <a:xfrm flipH="1">
            <a:off x="733425" y="1836420"/>
            <a:ext cx="2552065" cy="7385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>
              <a:lnSpc>
                <a:spcPct val="120000"/>
              </a:lnSpc>
            </a:pPr>
            <a:endParaRPr lang="zh-CN" altLang="en-US" sz="800"/>
          </a:p>
        </p:txBody>
      </p:sp>
      <p:sp>
        <p:nvSpPr>
          <p:cNvPr id="14" name="矩形 13"/>
          <p:cNvSpPr/>
          <p:nvPr/>
        </p:nvSpPr>
        <p:spPr>
          <a:xfrm flipH="1">
            <a:off x="379435" y="2782923"/>
            <a:ext cx="1748199" cy="36082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>
              <a:lnSpc>
                <a:spcPct val="130000"/>
              </a:lnSpc>
            </a:pPr>
            <a:endParaRPr lang="zh-CN" altLang="en-US" sz="1100"/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63395" y="195580"/>
            <a:ext cx="6533515" cy="50463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406400"/>
            <a:r>
              <a:rPr lang="zh-CN" altLang="en-US" sz="1400"/>
              <a:t>（七）社会管理举措不断改善。</a:t>
            </a:r>
            <a:r>
              <a:rPr lang="zh-CN" altLang="en-US" sz="1400"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积极开展平安法治创建活动，强化反恐措施，加强人防、物防、技防力度，完善治安防控体系，视频监控系统覆盖政府大院及3个社区。深入推进“六五”普法工作，开展法制宣传151场次，累计受教育人数达7.6万人次。全面落实信访维稳各项措施，接办信访案件37起，答复率100%；不断开展多元化社会矛盾纠纷调解工作，调处各类民事纠纷1450起，挽回经济损失104万元。推动落实重大事项社会稳定风险评估机制，启动实施“6995”网格化服务管理工作。深入开展禁毒人民战争。开设“禁毒流动课堂”，开展“禁毒七进”活动宣传176场次，安放禁毒宣传栏34块，设置禁毒教育展览室2间，五年来创建无毒村寨10个、无毒校园2所。探索“党委政府主导、派出所协助参与、村委会自我管理”的“勐翁禁毒模式”，并已在有条件的村寨推广实行。加大涉毒违法行为打击力度。破获零星贩毒案件293起，捣毁吸毒窝点34个，缴获毒品10.38千克；开展尿检普查185次9万余人，抓获吸毒人员2567人（强制戒毒627人，社区戒毒963人）。通过一系列的集中整治，有效遏制了毒品的蔓延势头，因涉毒诱发的违法犯罪案件有所下降。加大对食品药品安全、消防安全、交通安全的监管检查力度，开展各项检查130次，及时整改安全隐患500项，整改率100%，有效杜绝了重特大安全事故的发生。努力做好新形势下群众工作。畅通群众诉求渠道，搞好镇群众诉求中心来信来访工作，五年来为群众办理实事1.3万余件。切实加强流动人口管理，完成3个社区流动人口清查工作。扎实开展国防教育，认真抓好新形势下民兵应急处突技能及军事科目训练，积极做好“双拥工作”和依法征兵工作，连续保质超额完成征兵工作任务，向部队输送兵员69人，积极为国防力量建设做出新贡献。深入开展民族团结进步示范建设。投入380万元完成3个民族团结示范村、1个民族团结示范社区项目建设。工青妇工作得到加强，统计、保密、档案等社会</a:t>
            </a:r>
            <a:r>
              <a:rPr lang="zh-CN" altLang="en-US" sz="1400">
                <a:latin typeface="方正仿宋_GBK" panose="03000509000000000000" charset="-122"/>
                <a:ea typeface="方正仿宋_GBK" panose="03000509000000000000" charset="-122"/>
              </a:rPr>
              <a:t>事业全面进步，完成了十年档案移交工作，确保政府工作开展的连续性和安全性。</a:t>
            </a:r>
            <a:endParaRPr lang="zh-CN" altLang="en-US" sz="1400">
              <a:latin typeface="方正仿宋_GBK" panose="03000509000000000000" charset="-122"/>
              <a:ea typeface="方正仿宋_GBK" panose="03000509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136015" y="2156460"/>
            <a:ext cx="654939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spc="300" dirty="0">
                <a:solidFill>
                  <a:srgbClr val="A84A75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微软雅黑" panose="020B0503020204020204" pitchFamily="34" charset="-122"/>
              </a:rPr>
              <a:t>“</a:t>
            </a:r>
            <a:r>
              <a:rPr lang="zh-CN" altLang="en-US" sz="4800" spc="300" dirty="0">
                <a:solidFill>
                  <a:srgbClr val="A84A75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微软雅黑" panose="020B0503020204020204" pitchFamily="34" charset="-122"/>
              </a:rPr>
              <a:t>十四五</a:t>
            </a:r>
            <a:r>
              <a:rPr lang="en-US" altLang="zh-CN" sz="4800" spc="300" dirty="0">
                <a:solidFill>
                  <a:srgbClr val="A84A75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微软雅黑" panose="020B0503020204020204" pitchFamily="34" charset="-122"/>
              </a:rPr>
              <a:t>” </a:t>
            </a:r>
            <a:r>
              <a:rPr lang="zh-CN" altLang="en-US" sz="4800" spc="300" dirty="0">
                <a:solidFill>
                  <a:srgbClr val="A84A75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微软雅黑" panose="020B0503020204020204" pitchFamily="34" charset="-122"/>
              </a:rPr>
              <a:t>指导思想</a:t>
            </a:r>
            <a:endParaRPr lang="zh-CN" altLang="en-US" sz="4800" spc="300" dirty="0">
              <a:solidFill>
                <a:srgbClr val="A84A75"/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  <a:sym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spc="300" dirty="0">
                <a:solidFill>
                  <a:srgbClr val="A84A75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微软雅黑" panose="020B0503020204020204" pitchFamily="34" charset="-122"/>
              </a:rPr>
              <a:t>目标定位</a:t>
            </a:r>
            <a:endParaRPr lang="zh-CN" altLang="en-US" sz="4800" spc="300" dirty="0">
              <a:solidFill>
                <a:srgbClr val="A84A75"/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  <a:sym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19"/>
          <a:stretch>
            <a:fillRect/>
          </a:stretch>
        </p:blipFill>
        <p:spPr>
          <a:xfrm>
            <a:off x="-11268" y="2423474"/>
            <a:ext cx="3278234" cy="27111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7" r="257"/>
          <a:stretch>
            <a:fillRect/>
          </a:stretch>
        </p:blipFill>
        <p:spPr>
          <a:xfrm>
            <a:off x="5760323" y="1273070"/>
            <a:ext cx="3423235" cy="3682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 flipH="1">
            <a:off x="741575" y="1112714"/>
            <a:ext cx="456856" cy="246173"/>
          </a:xfrm>
          <a:prstGeom prst="rect">
            <a:avLst/>
          </a:prstGeom>
        </p:spPr>
        <p:txBody>
          <a:bodyPr wrap="none" lIns="0" tIns="0" rIns="0" bIns="0" anchor="t" anchorCtr="0">
            <a:normAutofit fontScale="75000" lnSpcReduction="20000"/>
          </a:bodyPr>
          <a:lstStyle/>
          <a:p>
            <a:pPr rtl="1">
              <a:defRPr/>
            </a:pPr>
            <a:r>
              <a:rPr lang="en-US" sz="2135" b="1" dirty="0">
                <a:solidFill>
                  <a:schemeClr val="accent1"/>
                </a:solidFill>
              </a:rPr>
              <a:t>2021</a:t>
            </a:r>
            <a:endParaRPr lang="en-US" sz="2135" b="1" dirty="0">
              <a:solidFill>
                <a:schemeClr val="accent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 flipH="1">
            <a:off x="2182374" y="1112714"/>
            <a:ext cx="456856" cy="246173"/>
          </a:xfrm>
          <a:prstGeom prst="rect">
            <a:avLst/>
          </a:prstGeom>
        </p:spPr>
        <p:txBody>
          <a:bodyPr wrap="none" lIns="0" tIns="0" rIns="0" bIns="0" anchor="t" anchorCtr="0">
            <a:normAutofit fontScale="75000" lnSpcReduction="20000"/>
          </a:bodyPr>
          <a:lstStyle/>
          <a:p>
            <a:pPr rtl="1">
              <a:defRPr/>
            </a:pPr>
            <a:r>
              <a:rPr lang="en-US" sz="2135" b="1">
                <a:solidFill>
                  <a:schemeClr val="accent2"/>
                </a:solidFill>
              </a:rPr>
              <a:t>2022</a:t>
            </a:r>
            <a:endParaRPr lang="en-US" sz="2135" b="1" dirty="0">
              <a:solidFill>
                <a:schemeClr val="accent2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 flipH="1">
            <a:off x="3623172" y="1112714"/>
            <a:ext cx="456856" cy="246173"/>
          </a:xfrm>
          <a:prstGeom prst="rect">
            <a:avLst/>
          </a:prstGeom>
        </p:spPr>
        <p:txBody>
          <a:bodyPr wrap="none" lIns="0" tIns="0" rIns="0" bIns="0" anchor="t" anchorCtr="0">
            <a:normAutofit fontScale="75000" lnSpcReduction="20000"/>
          </a:bodyPr>
          <a:lstStyle/>
          <a:p>
            <a:pPr rtl="1">
              <a:defRPr/>
            </a:pPr>
            <a:r>
              <a:rPr lang="en-US" sz="2135" b="1" dirty="0">
                <a:solidFill>
                  <a:schemeClr val="accent3"/>
                </a:solidFill>
              </a:rPr>
              <a:t>2023</a:t>
            </a:r>
            <a:endParaRPr lang="en-US" sz="2135" b="1" dirty="0">
              <a:solidFill>
                <a:schemeClr val="accent3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 flipH="1">
            <a:off x="5063971" y="1112714"/>
            <a:ext cx="456856" cy="246173"/>
          </a:xfrm>
          <a:prstGeom prst="rect">
            <a:avLst/>
          </a:prstGeom>
        </p:spPr>
        <p:txBody>
          <a:bodyPr wrap="none" lIns="0" tIns="0" rIns="0" bIns="0" anchor="t" anchorCtr="0">
            <a:normAutofit fontScale="75000" lnSpcReduction="20000"/>
          </a:bodyPr>
          <a:lstStyle/>
          <a:p>
            <a:pPr rtl="1">
              <a:defRPr/>
            </a:pPr>
            <a:r>
              <a:rPr lang="en-US" sz="2135" b="1">
                <a:solidFill>
                  <a:schemeClr val="accent4"/>
                </a:solidFill>
              </a:rPr>
              <a:t>2024</a:t>
            </a:r>
            <a:endParaRPr lang="en-US" sz="2135" b="1" dirty="0">
              <a:solidFill>
                <a:schemeClr val="accent4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6504770" y="1112714"/>
            <a:ext cx="456856" cy="246173"/>
          </a:xfrm>
          <a:prstGeom prst="rect">
            <a:avLst/>
          </a:prstGeom>
        </p:spPr>
        <p:txBody>
          <a:bodyPr wrap="none" lIns="0" tIns="0" rIns="0" bIns="0" anchor="t" anchorCtr="0">
            <a:normAutofit fontScale="75000" lnSpcReduction="20000"/>
          </a:bodyPr>
          <a:lstStyle/>
          <a:p>
            <a:pPr rtl="1">
              <a:defRPr/>
            </a:pPr>
            <a:r>
              <a:rPr lang="en-US" sz="2135" b="1" dirty="0">
                <a:solidFill>
                  <a:schemeClr val="accent5"/>
                </a:solidFill>
              </a:rPr>
              <a:t>2025</a:t>
            </a:r>
            <a:endParaRPr lang="en-US" sz="2135" b="1" dirty="0">
              <a:solidFill>
                <a:schemeClr val="accent5"/>
              </a:solidFill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210317" y="1481034"/>
            <a:ext cx="1519372" cy="398238"/>
            <a:chOff x="210317" y="1481034"/>
            <a:chExt cx="1519372" cy="398238"/>
          </a:xfrm>
        </p:grpSpPr>
        <p:sp>
          <p:nvSpPr>
            <p:cNvPr id="4" name="燕尾形箭头 3"/>
            <p:cNvSpPr/>
            <p:nvPr/>
          </p:nvSpPr>
          <p:spPr>
            <a:xfrm>
              <a:off x="210317" y="1481034"/>
              <a:ext cx="1519372" cy="398238"/>
            </a:xfrm>
            <a:prstGeom prst="notchedRightArrow">
              <a:avLst>
                <a:gd name="adj1" fmla="val 100000"/>
                <a:gd name="adj2" fmla="val 37637"/>
              </a:avLst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dirty="0"/>
                <a:t>指导思想</a:t>
              </a:r>
              <a:endParaRPr lang="zh-CN" dirty="0"/>
            </a:p>
          </p:txBody>
        </p:sp>
        <p:sp>
          <p:nvSpPr>
            <p:cNvPr id="14" name="椭圆 13"/>
            <p:cNvSpPr/>
            <p:nvPr/>
          </p:nvSpPr>
          <p:spPr>
            <a:xfrm>
              <a:off x="903327" y="1632501"/>
              <a:ext cx="1333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651116" y="1481034"/>
            <a:ext cx="1519372" cy="398238"/>
            <a:chOff x="1651116" y="1481034"/>
            <a:chExt cx="1519372" cy="398238"/>
          </a:xfrm>
        </p:grpSpPr>
        <p:sp>
          <p:nvSpPr>
            <p:cNvPr id="5" name="燕尾形箭头 4"/>
            <p:cNvSpPr/>
            <p:nvPr/>
          </p:nvSpPr>
          <p:spPr>
            <a:xfrm>
              <a:off x="1651116" y="1481034"/>
              <a:ext cx="1519372" cy="398238"/>
            </a:xfrm>
            <a:prstGeom prst="notchedRightArrow">
              <a:avLst>
                <a:gd name="adj1" fmla="val 100000"/>
                <a:gd name="adj2" fmla="val 37637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2344126" y="1601694"/>
              <a:ext cx="1333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091914" y="1481034"/>
            <a:ext cx="1519372" cy="398238"/>
            <a:chOff x="3091914" y="1481034"/>
            <a:chExt cx="1519372" cy="398238"/>
          </a:xfrm>
        </p:grpSpPr>
        <p:sp>
          <p:nvSpPr>
            <p:cNvPr id="6" name="燕尾形箭头 5"/>
            <p:cNvSpPr/>
            <p:nvPr/>
          </p:nvSpPr>
          <p:spPr>
            <a:xfrm>
              <a:off x="3091914" y="1481034"/>
              <a:ext cx="1519372" cy="398238"/>
            </a:xfrm>
            <a:prstGeom prst="notchedRightArrow">
              <a:avLst>
                <a:gd name="adj1" fmla="val 100000"/>
                <a:gd name="adj2" fmla="val 37637"/>
              </a:avLst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" name="椭圆 15"/>
            <p:cNvSpPr/>
            <p:nvPr/>
          </p:nvSpPr>
          <p:spPr>
            <a:xfrm>
              <a:off x="3784925" y="1606549"/>
              <a:ext cx="1333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532713" y="1481034"/>
            <a:ext cx="1519372" cy="398238"/>
            <a:chOff x="4532713" y="1481034"/>
            <a:chExt cx="1519372" cy="398238"/>
          </a:xfrm>
        </p:grpSpPr>
        <p:sp>
          <p:nvSpPr>
            <p:cNvPr id="7" name="燕尾形箭头 6"/>
            <p:cNvSpPr/>
            <p:nvPr/>
          </p:nvSpPr>
          <p:spPr>
            <a:xfrm>
              <a:off x="4532713" y="1481034"/>
              <a:ext cx="1519372" cy="398238"/>
            </a:xfrm>
            <a:prstGeom prst="notchedRightArrow">
              <a:avLst>
                <a:gd name="adj1" fmla="val 100000"/>
                <a:gd name="adj2" fmla="val 37637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225723" y="1622976"/>
              <a:ext cx="1333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973512" y="1481034"/>
            <a:ext cx="1519372" cy="398238"/>
            <a:chOff x="5973512" y="1481034"/>
            <a:chExt cx="1519372" cy="398238"/>
          </a:xfrm>
        </p:grpSpPr>
        <p:sp>
          <p:nvSpPr>
            <p:cNvPr id="8" name="燕尾形箭头 7"/>
            <p:cNvSpPr/>
            <p:nvPr/>
          </p:nvSpPr>
          <p:spPr>
            <a:xfrm>
              <a:off x="5973512" y="1481034"/>
              <a:ext cx="1519372" cy="398238"/>
            </a:xfrm>
            <a:prstGeom prst="notchedRightArrow">
              <a:avLst>
                <a:gd name="adj1" fmla="val 100000"/>
                <a:gd name="adj2" fmla="val 37637"/>
              </a:avLst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8" name="椭圆 27"/>
            <p:cNvSpPr/>
            <p:nvPr/>
          </p:nvSpPr>
          <p:spPr>
            <a:xfrm>
              <a:off x="6666522" y="1622977"/>
              <a:ext cx="1333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414310" y="1481034"/>
            <a:ext cx="1519372" cy="398238"/>
            <a:chOff x="7414310" y="1481034"/>
            <a:chExt cx="1519372" cy="398238"/>
          </a:xfrm>
        </p:grpSpPr>
        <p:sp>
          <p:nvSpPr>
            <p:cNvPr id="39" name="燕尾形箭头 48"/>
            <p:cNvSpPr/>
            <p:nvPr/>
          </p:nvSpPr>
          <p:spPr>
            <a:xfrm>
              <a:off x="7414310" y="1481034"/>
              <a:ext cx="1519372" cy="398238"/>
            </a:xfrm>
            <a:prstGeom prst="notchedRightArrow">
              <a:avLst>
                <a:gd name="adj1" fmla="val 100000"/>
                <a:gd name="adj2" fmla="val 37637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8107321" y="1622977"/>
              <a:ext cx="133350" cy="133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894840" y="957580"/>
            <a:ext cx="6308090" cy="4030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81000"/>
            <a:r>
              <a:rPr lang="zh-CN" sz="1600" b="0">
                <a:ea typeface="方正仿宋_GBK" panose="03000509000000000000" charset="-122"/>
              </a:rPr>
              <a:t>以习近平新时代中国特色社会主义思想为指导，深入贯彻党的十九大和十九届二中、三中、四中、五中全会精神，持续深入学习贯彻习近平总书记考察云南重要讲话精神，全面贯彻党的基本理论、基本路线、基本方略，统筹推进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“</a:t>
            </a:r>
            <a:r>
              <a:rPr lang="zh-CN" sz="1600" b="0">
                <a:ea typeface="方正仿宋_GBK" panose="03000509000000000000" charset="-122"/>
              </a:rPr>
              <a:t>五位一体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”</a:t>
            </a:r>
            <a:r>
              <a:rPr lang="zh-CN" sz="1600" b="0">
                <a:ea typeface="方正仿宋_GBK" panose="03000509000000000000" charset="-122"/>
              </a:rPr>
              <a:t>总体布局，协调推进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“</a:t>
            </a:r>
            <a:r>
              <a:rPr lang="zh-CN" sz="1600" b="0">
                <a:ea typeface="方正仿宋_GBK" panose="03000509000000000000" charset="-122"/>
              </a:rPr>
              <a:t>四个全面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”</a:t>
            </a:r>
            <a:r>
              <a:rPr lang="zh-CN" sz="1600" b="0">
                <a:ea typeface="方正仿宋_GBK" panose="03000509000000000000" charset="-122"/>
              </a:rPr>
              <a:t>战略布局，增强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“</a:t>
            </a:r>
            <a:r>
              <a:rPr lang="zh-CN" sz="1600" b="0">
                <a:ea typeface="方正仿宋_GBK" panose="03000509000000000000" charset="-122"/>
              </a:rPr>
              <a:t>四个意识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”</a:t>
            </a:r>
            <a:r>
              <a:rPr lang="zh-CN" sz="1600" b="0">
                <a:ea typeface="方正仿宋_GBK" panose="03000509000000000000" charset="-122"/>
              </a:rPr>
              <a:t>，坚定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“</a:t>
            </a:r>
            <a:r>
              <a:rPr lang="zh-CN" sz="1600" b="0">
                <a:ea typeface="方正仿宋_GBK" panose="03000509000000000000" charset="-122"/>
              </a:rPr>
              <a:t>四个自信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”</a:t>
            </a:r>
            <a:r>
              <a:rPr lang="zh-CN" sz="1600" b="0">
                <a:ea typeface="方正仿宋_GBK" panose="03000509000000000000" charset="-122"/>
              </a:rPr>
              <a:t>，做到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“</a:t>
            </a:r>
            <a:r>
              <a:rPr lang="zh-CN" sz="1600" b="0">
                <a:ea typeface="方正仿宋_GBK" panose="03000509000000000000" charset="-122"/>
              </a:rPr>
              <a:t>两个维护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”</a:t>
            </a:r>
            <a:r>
              <a:rPr lang="zh-CN" sz="1600" b="0">
                <a:ea typeface="方正仿宋_GBK" panose="03000509000000000000" charset="-122"/>
              </a:rPr>
              <a:t>，坚定不移贯彻新发展理念，坚持稳中求进工作总基调，以推进高质量发展为主题，以供给侧结构性改革为主线，以改革创新为根本动力，以满足人民日益增长的美好生活需要为根本目的，积极融入以国内大循环为主体、国内国际双循环相互促进的新发展格局，统筹城乡协调发展，推进乡村振兴，打好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“</a:t>
            </a:r>
            <a:r>
              <a:rPr lang="zh-CN" sz="1600" b="0">
                <a:ea typeface="方正仿宋_GBK" panose="03000509000000000000" charset="-122"/>
              </a:rPr>
              <a:t>绿色能源、绿色食品和健康生活目的地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”</a:t>
            </a:r>
            <a:r>
              <a:rPr lang="zh-CN" sz="1600" b="0">
                <a:ea typeface="方正仿宋_GBK" panose="03000509000000000000" charset="-122"/>
              </a:rPr>
              <a:t>三张牌，聚焦提升中国普洱茶第一县、西双版纳春城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“</a:t>
            </a:r>
            <a:r>
              <a:rPr lang="zh-CN" sz="1600" b="0">
                <a:ea typeface="方正仿宋_GBK" panose="03000509000000000000" charset="-122"/>
              </a:rPr>
              <a:t>两张名片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”</a:t>
            </a:r>
            <a:r>
              <a:rPr lang="zh-CN" sz="1600" b="0">
                <a:ea typeface="方正仿宋_GBK" panose="03000509000000000000" charset="-122"/>
              </a:rPr>
              <a:t>，着力建设民族团结进步示范县、生态文明示范县、对外开放现代农业示范区和世界康养旅游名</a:t>
            </a:r>
            <a:r>
              <a:rPr lang="zh-CN" sz="1600" b="0">
                <a:latin typeface="Times New Roman" panose="02020603050405020304" charset="0"/>
                <a:ea typeface="宋体" panose="02010600030101010101" pitchFamily="2" charset="-122"/>
              </a:rPr>
              <a:t>县</a:t>
            </a:r>
            <a:r>
              <a:rPr lang="zh-CN" sz="1600" b="0">
                <a:ea typeface="方正仿宋_GBK" panose="03000509000000000000" charset="-122"/>
              </a:rPr>
              <a:t>，抓好民族团结、生态保护、对外开放、基础设施、产业体系、城乡融合、创新驱动、边疆治理等重点领域工作，实现经济行稳致远、社会安定和谐，确保全面建设社会主义现代化新征程开好局、起好步，谱写好中国梦勐海新篇章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3"/>
          <p:cNvCxnSpPr/>
          <p:nvPr/>
        </p:nvCxnSpPr>
        <p:spPr>
          <a:xfrm>
            <a:off x="908048" y="3864728"/>
            <a:ext cx="7327904" cy="1461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文本框 6"/>
          <p:cNvSpPr txBox="1"/>
          <p:nvPr/>
        </p:nvSpPr>
        <p:spPr>
          <a:xfrm>
            <a:off x="1783775" y="1951312"/>
            <a:ext cx="1492380" cy="1724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normAutofit fontScale="92500" lnSpcReduction="20000"/>
          </a:bodyPr>
          <a:lstStyle/>
          <a:p>
            <a:pPr marL="0" marR="0" indent="0" algn="ctr">
              <a:buSzPct val="25000"/>
              <a:buNone/>
            </a:pPr>
            <a:endParaRPr lang="zh-CN" altLang="en-US" sz="1400" b="1" i="0" cap="none" baseline="0"/>
          </a:p>
        </p:txBody>
      </p:sp>
      <p:sp>
        <p:nvSpPr>
          <p:cNvPr id="20" name="任意多边形 24"/>
          <p:cNvSpPr/>
          <p:nvPr/>
        </p:nvSpPr>
        <p:spPr>
          <a:xfrm>
            <a:off x="4400547" y="1488201"/>
            <a:ext cx="326822" cy="327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5023" y="109016"/>
                </a:moveTo>
                <a:cubicBezTo>
                  <a:pt x="116112" y="108079"/>
                  <a:pt x="116112" y="107148"/>
                  <a:pt x="115023" y="106211"/>
                </a:cubicBezTo>
                <a:lnTo>
                  <a:pt x="77499" y="68823"/>
                </a:lnTo>
                <a:cubicBezTo>
                  <a:pt x="76717" y="67886"/>
                  <a:pt x="76756" y="66988"/>
                  <a:pt x="77616" y="66135"/>
                </a:cubicBezTo>
                <a:cubicBezTo>
                  <a:pt x="78477" y="65277"/>
                  <a:pt x="79376" y="65238"/>
                  <a:pt x="80314" y="66018"/>
                </a:cubicBezTo>
                <a:lnTo>
                  <a:pt x="117838" y="103407"/>
                </a:lnTo>
                <a:cubicBezTo>
                  <a:pt x="118927" y="104656"/>
                  <a:pt x="119480" y="106055"/>
                  <a:pt x="119480" y="107616"/>
                </a:cubicBezTo>
                <a:cubicBezTo>
                  <a:pt x="119480" y="109172"/>
                  <a:pt x="118927" y="110577"/>
                  <a:pt x="117838" y="111820"/>
                </a:cubicBezTo>
                <a:lnTo>
                  <a:pt x="112442" y="117429"/>
                </a:lnTo>
                <a:cubicBezTo>
                  <a:pt x="111191" y="118516"/>
                  <a:pt x="109744" y="119063"/>
                  <a:pt x="108102" y="119063"/>
                </a:cubicBezTo>
                <a:cubicBezTo>
                  <a:pt x="106460" y="119063"/>
                  <a:pt x="105092" y="118516"/>
                  <a:pt x="104002" y="117429"/>
                </a:cubicBezTo>
                <a:lnTo>
                  <a:pt x="66244" y="80040"/>
                </a:lnTo>
                <a:cubicBezTo>
                  <a:pt x="65462" y="79104"/>
                  <a:pt x="65501" y="78206"/>
                  <a:pt x="66361" y="77347"/>
                </a:cubicBezTo>
                <a:cubicBezTo>
                  <a:pt x="67222" y="76494"/>
                  <a:pt x="68121" y="76455"/>
                  <a:pt x="69059" y="77236"/>
                </a:cubicBezTo>
                <a:lnTo>
                  <a:pt x="106577" y="114625"/>
                </a:lnTo>
                <a:cubicBezTo>
                  <a:pt x="107672" y="115712"/>
                  <a:pt x="108689" y="115712"/>
                  <a:pt x="109627" y="114625"/>
                </a:cubicBezTo>
                <a:cubicBezTo>
                  <a:pt x="109627" y="114625"/>
                  <a:pt x="115023" y="109016"/>
                  <a:pt x="115023" y="109016"/>
                </a:cubicBezTo>
                <a:close/>
                <a:moveTo>
                  <a:pt x="18175" y="13202"/>
                </a:moveTo>
                <a:lnTo>
                  <a:pt x="9495" y="4555"/>
                </a:lnTo>
                <a:lnTo>
                  <a:pt x="4568" y="9461"/>
                </a:lnTo>
                <a:lnTo>
                  <a:pt x="13248" y="18108"/>
                </a:lnTo>
                <a:cubicBezTo>
                  <a:pt x="13248" y="18108"/>
                  <a:pt x="18175" y="13202"/>
                  <a:pt x="18175" y="13202"/>
                </a:cubicBezTo>
                <a:close/>
                <a:moveTo>
                  <a:pt x="88994" y="19742"/>
                </a:moveTo>
                <a:cubicBezTo>
                  <a:pt x="88994" y="18187"/>
                  <a:pt x="89536" y="16787"/>
                  <a:pt x="90636" y="15538"/>
                </a:cubicBezTo>
                <a:lnTo>
                  <a:pt x="101891" y="4555"/>
                </a:lnTo>
                <a:cubicBezTo>
                  <a:pt x="94697" y="2375"/>
                  <a:pt x="88441" y="3936"/>
                  <a:pt x="83129" y="9227"/>
                </a:cubicBezTo>
                <a:cubicBezTo>
                  <a:pt x="80314" y="12031"/>
                  <a:pt x="78516" y="15499"/>
                  <a:pt x="77734" y="19625"/>
                </a:cubicBezTo>
                <a:cubicBezTo>
                  <a:pt x="76952" y="23756"/>
                  <a:pt x="77264" y="27615"/>
                  <a:pt x="78672" y="31194"/>
                </a:cubicBezTo>
                <a:cubicBezTo>
                  <a:pt x="78985" y="31975"/>
                  <a:pt x="78907" y="32677"/>
                  <a:pt x="78437" y="33302"/>
                </a:cubicBezTo>
                <a:lnTo>
                  <a:pt x="33412" y="78167"/>
                </a:lnTo>
                <a:cubicBezTo>
                  <a:pt x="32787" y="78791"/>
                  <a:pt x="32083" y="78870"/>
                  <a:pt x="31307" y="78401"/>
                </a:cubicBezTo>
                <a:cubicBezTo>
                  <a:pt x="29111" y="77465"/>
                  <a:pt x="26693" y="77002"/>
                  <a:pt x="24034" y="77002"/>
                </a:cubicBezTo>
                <a:cubicBezTo>
                  <a:pt x="18404" y="77002"/>
                  <a:pt x="13634" y="79026"/>
                  <a:pt x="9730" y="83073"/>
                </a:cubicBezTo>
                <a:cubicBezTo>
                  <a:pt x="4412" y="88220"/>
                  <a:pt x="2697" y="94291"/>
                  <a:pt x="4568" y="101305"/>
                </a:cubicBezTo>
                <a:lnTo>
                  <a:pt x="15594" y="90321"/>
                </a:lnTo>
                <a:cubicBezTo>
                  <a:pt x="16684" y="89234"/>
                  <a:pt x="18091" y="88649"/>
                  <a:pt x="19811" y="88565"/>
                </a:cubicBezTo>
                <a:cubicBezTo>
                  <a:pt x="21532" y="88493"/>
                  <a:pt x="22939" y="89000"/>
                  <a:pt x="24034" y="90087"/>
                </a:cubicBezTo>
                <a:lnTo>
                  <a:pt x="29664" y="95930"/>
                </a:lnTo>
                <a:cubicBezTo>
                  <a:pt x="30754" y="97179"/>
                  <a:pt x="31307" y="98579"/>
                  <a:pt x="31307" y="100134"/>
                </a:cubicBezTo>
                <a:cubicBezTo>
                  <a:pt x="31307" y="101695"/>
                  <a:pt x="30675" y="103095"/>
                  <a:pt x="29430" y="104344"/>
                </a:cubicBezTo>
                <a:lnTo>
                  <a:pt x="18404" y="115327"/>
                </a:lnTo>
                <a:cubicBezTo>
                  <a:pt x="21688" y="116414"/>
                  <a:pt x="25012" y="116532"/>
                  <a:pt x="28374" y="115679"/>
                </a:cubicBezTo>
                <a:cubicBezTo>
                  <a:pt x="31731" y="114820"/>
                  <a:pt x="34663" y="113142"/>
                  <a:pt x="37166" y="110650"/>
                </a:cubicBezTo>
                <a:cubicBezTo>
                  <a:pt x="39981" y="107845"/>
                  <a:pt x="41774" y="104383"/>
                  <a:pt x="42561" y="100251"/>
                </a:cubicBezTo>
                <a:cubicBezTo>
                  <a:pt x="43343" y="96126"/>
                  <a:pt x="43031" y="92273"/>
                  <a:pt x="41623" y="88682"/>
                </a:cubicBezTo>
                <a:cubicBezTo>
                  <a:pt x="41305" y="87907"/>
                  <a:pt x="41388" y="87205"/>
                  <a:pt x="41858" y="86580"/>
                </a:cubicBezTo>
                <a:lnTo>
                  <a:pt x="86883" y="41709"/>
                </a:lnTo>
                <a:cubicBezTo>
                  <a:pt x="87503" y="41247"/>
                  <a:pt x="88207" y="41168"/>
                  <a:pt x="88994" y="41481"/>
                </a:cubicBezTo>
                <a:cubicBezTo>
                  <a:pt x="91178" y="42412"/>
                  <a:pt x="93602" y="42880"/>
                  <a:pt x="96261" y="42880"/>
                </a:cubicBezTo>
                <a:cubicBezTo>
                  <a:pt x="101891" y="42880"/>
                  <a:pt x="106734" y="40934"/>
                  <a:pt x="110800" y="37037"/>
                </a:cubicBezTo>
                <a:cubicBezTo>
                  <a:pt x="115961" y="31746"/>
                  <a:pt x="117603" y="25585"/>
                  <a:pt x="115727" y="18577"/>
                </a:cubicBezTo>
                <a:lnTo>
                  <a:pt x="104706" y="29560"/>
                </a:lnTo>
                <a:cubicBezTo>
                  <a:pt x="103606" y="30653"/>
                  <a:pt x="102243" y="31194"/>
                  <a:pt x="100601" y="31194"/>
                </a:cubicBezTo>
                <a:cubicBezTo>
                  <a:pt x="98959" y="31194"/>
                  <a:pt x="97512" y="30653"/>
                  <a:pt x="96261" y="29560"/>
                </a:cubicBezTo>
                <a:lnTo>
                  <a:pt x="90636" y="23952"/>
                </a:lnTo>
                <a:cubicBezTo>
                  <a:pt x="89536" y="22708"/>
                  <a:pt x="88994" y="21303"/>
                  <a:pt x="88994" y="19742"/>
                </a:cubicBezTo>
                <a:close/>
                <a:moveTo>
                  <a:pt x="93446" y="18343"/>
                </a:moveTo>
                <a:cubicBezTo>
                  <a:pt x="92351" y="19279"/>
                  <a:pt x="92351" y="20210"/>
                  <a:pt x="93446" y="21147"/>
                </a:cubicBezTo>
                <a:lnTo>
                  <a:pt x="99076" y="26756"/>
                </a:lnTo>
                <a:cubicBezTo>
                  <a:pt x="100014" y="27849"/>
                  <a:pt x="100953" y="27849"/>
                  <a:pt x="101891" y="26756"/>
                </a:cubicBezTo>
                <a:lnTo>
                  <a:pt x="115023" y="13670"/>
                </a:lnTo>
                <a:cubicBezTo>
                  <a:pt x="115492" y="13202"/>
                  <a:pt x="116078" y="13046"/>
                  <a:pt x="116782" y="13202"/>
                </a:cubicBezTo>
                <a:cubicBezTo>
                  <a:pt x="117486" y="13358"/>
                  <a:pt x="117911" y="13749"/>
                  <a:pt x="118072" y="14367"/>
                </a:cubicBezTo>
                <a:cubicBezTo>
                  <a:pt x="119944" y="18577"/>
                  <a:pt x="120452" y="22981"/>
                  <a:pt x="119597" y="27576"/>
                </a:cubicBezTo>
                <a:cubicBezTo>
                  <a:pt x="118732" y="32170"/>
                  <a:pt x="116665" y="36184"/>
                  <a:pt x="113381" y="39607"/>
                </a:cubicBezTo>
                <a:cubicBezTo>
                  <a:pt x="108689" y="44285"/>
                  <a:pt x="102980" y="46621"/>
                  <a:pt x="96261" y="46621"/>
                </a:cubicBezTo>
                <a:cubicBezTo>
                  <a:pt x="93602" y="46621"/>
                  <a:pt x="91100" y="46153"/>
                  <a:pt x="88760" y="45216"/>
                </a:cubicBezTo>
                <a:lnTo>
                  <a:pt x="45377" y="88448"/>
                </a:lnTo>
                <a:cubicBezTo>
                  <a:pt x="46935" y="92658"/>
                  <a:pt x="47209" y="97062"/>
                  <a:pt x="46198" y="101656"/>
                </a:cubicBezTo>
                <a:cubicBezTo>
                  <a:pt x="45175" y="106250"/>
                  <a:pt x="43031" y="110109"/>
                  <a:pt x="39746" y="113220"/>
                </a:cubicBezTo>
                <a:cubicBezTo>
                  <a:pt x="35367" y="117741"/>
                  <a:pt x="30134" y="120000"/>
                  <a:pt x="24034" y="120000"/>
                </a:cubicBezTo>
                <a:cubicBezTo>
                  <a:pt x="20750" y="120000"/>
                  <a:pt x="17544" y="119219"/>
                  <a:pt x="14421" y="117663"/>
                </a:cubicBezTo>
                <a:cubicBezTo>
                  <a:pt x="13796" y="117351"/>
                  <a:pt x="13399" y="116883"/>
                  <a:pt x="13248" y="116258"/>
                </a:cubicBezTo>
                <a:cubicBezTo>
                  <a:pt x="13092" y="115634"/>
                  <a:pt x="13248" y="115093"/>
                  <a:pt x="13718" y="114625"/>
                </a:cubicBezTo>
                <a:lnTo>
                  <a:pt x="26849" y="101539"/>
                </a:lnTo>
                <a:cubicBezTo>
                  <a:pt x="27788" y="100603"/>
                  <a:pt x="27788" y="99666"/>
                  <a:pt x="26849" y="98735"/>
                </a:cubicBezTo>
                <a:lnTo>
                  <a:pt x="21219" y="92658"/>
                </a:lnTo>
                <a:cubicBezTo>
                  <a:pt x="20281" y="91877"/>
                  <a:pt x="19342" y="91955"/>
                  <a:pt x="18404" y="92892"/>
                </a:cubicBezTo>
                <a:lnTo>
                  <a:pt x="5272" y="106211"/>
                </a:lnTo>
                <a:cubicBezTo>
                  <a:pt x="4803" y="106680"/>
                  <a:pt x="4217" y="106836"/>
                  <a:pt x="3518" y="106680"/>
                </a:cubicBezTo>
                <a:cubicBezTo>
                  <a:pt x="2815" y="106524"/>
                  <a:pt x="2379" y="106133"/>
                  <a:pt x="2228" y="105509"/>
                </a:cubicBezTo>
                <a:cubicBezTo>
                  <a:pt x="351" y="101305"/>
                  <a:pt x="-156" y="96906"/>
                  <a:pt x="703" y="92306"/>
                </a:cubicBezTo>
                <a:cubicBezTo>
                  <a:pt x="1558" y="87712"/>
                  <a:pt x="3636" y="83698"/>
                  <a:pt x="6914" y="80269"/>
                </a:cubicBezTo>
                <a:cubicBezTo>
                  <a:pt x="11606" y="75597"/>
                  <a:pt x="17309" y="73261"/>
                  <a:pt x="24034" y="73261"/>
                </a:cubicBezTo>
                <a:cubicBezTo>
                  <a:pt x="26693" y="73261"/>
                  <a:pt x="29195" y="73729"/>
                  <a:pt x="31541" y="74660"/>
                </a:cubicBezTo>
                <a:lnTo>
                  <a:pt x="74924" y="31428"/>
                </a:lnTo>
                <a:cubicBezTo>
                  <a:pt x="73355" y="27224"/>
                  <a:pt x="73081" y="22825"/>
                  <a:pt x="74103" y="18226"/>
                </a:cubicBezTo>
                <a:cubicBezTo>
                  <a:pt x="75114" y="13631"/>
                  <a:pt x="77264" y="9779"/>
                  <a:pt x="80549" y="6657"/>
                </a:cubicBezTo>
                <a:cubicBezTo>
                  <a:pt x="83833" y="3233"/>
                  <a:pt x="87821" y="1131"/>
                  <a:pt x="92507" y="351"/>
                </a:cubicBezTo>
                <a:cubicBezTo>
                  <a:pt x="97199" y="-429"/>
                  <a:pt x="101657" y="195"/>
                  <a:pt x="105874" y="2219"/>
                </a:cubicBezTo>
                <a:cubicBezTo>
                  <a:pt x="106499" y="2531"/>
                  <a:pt x="106890" y="2999"/>
                  <a:pt x="107047" y="3618"/>
                </a:cubicBezTo>
                <a:cubicBezTo>
                  <a:pt x="107203" y="4242"/>
                  <a:pt x="107047" y="4789"/>
                  <a:pt x="106577" y="5257"/>
                </a:cubicBezTo>
                <a:cubicBezTo>
                  <a:pt x="106577" y="5257"/>
                  <a:pt x="93446" y="18343"/>
                  <a:pt x="93446" y="18343"/>
                </a:cubicBezTo>
                <a:close/>
                <a:moveTo>
                  <a:pt x="22157" y="14602"/>
                </a:moveTo>
                <a:lnTo>
                  <a:pt x="19577" y="16938"/>
                </a:lnTo>
                <a:lnTo>
                  <a:pt x="48421" y="45450"/>
                </a:lnTo>
                <a:cubicBezTo>
                  <a:pt x="49203" y="46387"/>
                  <a:pt x="49203" y="47318"/>
                  <a:pt x="48421" y="48255"/>
                </a:cubicBezTo>
                <a:cubicBezTo>
                  <a:pt x="47951" y="48567"/>
                  <a:pt x="47482" y="48723"/>
                  <a:pt x="47019" y="48723"/>
                </a:cubicBezTo>
                <a:cubicBezTo>
                  <a:pt x="46549" y="48723"/>
                  <a:pt x="46080" y="48567"/>
                  <a:pt x="45611" y="48255"/>
                </a:cubicBezTo>
                <a:lnTo>
                  <a:pt x="17002" y="19514"/>
                </a:lnTo>
                <a:lnTo>
                  <a:pt x="14656" y="22084"/>
                </a:lnTo>
                <a:cubicBezTo>
                  <a:pt x="14187" y="22396"/>
                  <a:pt x="13718" y="22547"/>
                  <a:pt x="13248" y="22547"/>
                </a:cubicBezTo>
                <a:cubicBezTo>
                  <a:pt x="12779" y="22547"/>
                  <a:pt x="12310" y="22396"/>
                  <a:pt x="11841" y="22084"/>
                </a:cubicBezTo>
                <a:lnTo>
                  <a:pt x="586" y="10866"/>
                </a:lnTo>
                <a:cubicBezTo>
                  <a:pt x="-195" y="9929"/>
                  <a:pt x="-195" y="8993"/>
                  <a:pt x="586" y="8062"/>
                </a:cubicBezTo>
                <a:lnTo>
                  <a:pt x="8087" y="579"/>
                </a:lnTo>
                <a:cubicBezTo>
                  <a:pt x="9026" y="-195"/>
                  <a:pt x="9964" y="-195"/>
                  <a:pt x="10902" y="579"/>
                </a:cubicBezTo>
                <a:lnTo>
                  <a:pt x="22157" y="11797"/>
                </a:lnTo>
                <a:cubicBezTo>
                  <a:pt x="22939" y="12734"/>
                  <a:pt x="22939" y="13670"/>
                  <a:pt x="22157" y="1460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21" name="任意多边形 25"/>
          <p:cNvSpPr/>
          <p:nvPr/>
        </p:nvSpPr>
        <p:spPr>
          <a:xfrm>
            <a:off x="6464208" y="1486111"/>
            <a:ext cx="286125" cy="3269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4283" y="88122"/>
                </a:moveTo>
                <a:cubicBezTo>
                  <a:pt x="34283" y="86877"/>
                  <a:pt x="34994" y="86250"/>
                  <a:pt x="36427" y="86250"/>
                </a:cubicBezTo>
                <a:lnTo>
                  <a:pt x="83572" y="86250"/>
                </a:lnTo>
                <a:cubicBezTo>
                  <a:pt x="85000" y="86250"/>
                  <a:pt x="85716" y="86877"/>
                  <a:pt x="85716" y="88122"/>
                </a:cubicBezTo>
                <a:cubicBezTo>
                  <a:pt x="85716" y="89377"/>
                  <a:pt x="85000" y="90000"/>
                  <a:pt x="83572" y="90000"/>
                </a:cubicBezTo>
                <a:lnTo>
                  <a:pt x="36427" y="90000"/>
                </a:lnTo>
                <a:cubicBezTo>
                  <a:pt x="34994" y="90000"/>
                  <a:pt x="34283" y="89377"/>
                  <a:pt x="34283" y="88122"/>
                </a:cubicBezTo>
                <a:close/>
                <a:moveTo>
                  <a:pt x="34283" y="73127"/>
                </a:moveTo>
                <a:cubicBezTo>
                  <a:pt x="34283" y="71877"/>
                  <a:pt x="34994" y="71250"/>
                  <a:pt x="36427" y="71250"/>
                </a:cubicBezTo>
                <a:lnTo>
                  <a:pt x="83572" y="71250"/>
                </a:lnTo>
                <a:cubicBezTo>
                  <a:pt x="85000" y="71250"/>
                  <a:pt x="85716" y="71877"/>
                  <a:pt x="85716" y="73127"/>
                </a:cubicBezTo>
                <a:cubicBezTo>
                  <a:pt x="85716" y="74377"/>
                  <a:pt x="85000" y="75000"/>
                  <a:pt x="83572" y="75000"/>
                </a:cubicBezTo>
                <a:lnTo>
                  <a:pt x="36427" y="75000"/>
                </a:lnTo>
                <a:cubicBezTo>
                  <a:pt x="34994" y="75000"/>
                  <a:pt x="34283" y="74377"/>
                  <a:pt x="34283" y="73127"/>
                </a:cubicBezTo>
                <a:close/>
                <a:moveTo>
                  <a:pt x="34283" y="58127"/>
                </a:moveTo>
                <a:cubicBezTo>
                  <a:pt x="34283" y="56877"/>
                  <a:pt x="34994" y="56250"/>
                  <a:pt x="36427" y="56250"/>
                </a:cubicBezTo>
                <a:lnTo>
                  <a:pt x="83572" y="56250"/>
                </a:lnTo>
                <a:cubicBezTo>
                  <a:pt x="85000" y="56250"/>
                  <a:pt x="85716" y="56877"/>
                  <a:pt x="85716" y="58127"/>
                </a:cubicBezTo>
                <a:cubicBezTo>
                  <a:pt x="85716" y="59377"/>
                  <a:pt x="85000" y="60000"/>
                  <a:pt x="83572" y="60000"/>
                </a:cubicBezTo>
                <a:lnTo>
                  <a:pt x="36427" y="60000"/>
                </a:lnTo>
                <a:cubicBezTo>
                  <a:pt x="34994" y="60000"/>
                  <a:pt x="34283" y="59377"/>
                  <a:pt x="34283" y="58127"/>
                </a:cubicBezTo>
                <a:close/>
                <a:moveTo>
                  <a:pt x="34283" y="43127"/>
                </a:moveTo>
                <a:cubicBezTo>
                  <a:pt x="34283" y="41877"/>
                  <a:pt x="34994" y="41250"/>
                  <a:pt x="36427" y="41250"/>
                </a:cubicBezTo>
                <a:lnTo>
                  <a:pt x="83572" y="41250"/>
                </a:lnTo>
                <a:cubicBezTo>
                  <a:pt x="85000" y="41250"/>
                  <a:pt x="85716" y="41877"/>
                  <a:pt x="85716" y="43127"/>
                </a:cubicBezTo>
                <a:cubicBezTo>
                  <a:pt x="85716" y="44377"/>
                  <a:pt x="85000" y="45000"/>
                  <a:pt x="83572" y="45000"/>
                </a:cubicBezTo>
                <a:lnTo>
                  <a:pt x="36427" y="45000"/>
                </a:lnTo>
                <a:cubicBezTo>
                  <a:pt x="34994" y="45000"/>
                  <a:pt x="34283" y="44377"/>
                  <a:pt x="34283" y="43127"/>
                </a:cubicBezTo>
                <a:close/>
                <a:moveTo>
                  <a:pt x="34283" y="18750"/>
                </a:moveTo>
                <a:cubicBezTo>
                  <a:pt x="34283" y="21250"/>
                  <a:pt x="35711" y="22500"/>
                  <a:pt x="38572" y="22500"/>
                </a:cubicBezTo>
                <a:lnTo>
                  <a:pt x="81427" y="22500"/>
                </a:lnTo>
                <a:cubicBezTo>
                  <a:pt x="84283" y="22500"/>
                  <a:pt x="85716" y="21250"/>
                  <a:pt x="85716" y="18750"/>
                </a:cubicBezTo>
                <a:lnTo>
                  <a:pt x="85716" y="3750"/>
                </a:lnTo>
                <a:lnTo>
                  <a:pt x="34283" y="3750"/>
                </a:lnTo>
                <a:cubicBezTo>
                  <a:pt x="34283" y="3750"/>
                  <a:pt x="34283" y="18750"/>
                  <a:pt x="34283" y="18750"/>
                </a:cubicBezTo>
                <a:close/>
                <a:moveTo>
                  <a:pt x="32277" y="24255"/>
                </a:moveTo>
                <a:cubicBezTo>
                  <a:pt x="30755" y="22933"/>
                  <a:pt x="30000" y="21094"/>
                  <a:pt x="30000" y="18750"/>
                </a:cubicBezTo>
                <a:lnTo>
                  <a:pt x="30000" y="1872"/>
                </a:lnTo>
                <a:cubicBezTo>
                  <a:pt x="30000" y="627"/>
                  <a:pt x="30711" y="0"/>
                  <a:pt x="32144" y="0"/>
                </a:cubicBezTo>
                <a:lnTo>
                  <a:pt x="87855" y="0"/>
                </a:lnTo>
                <a:cubicBezTo>
                  <a:pt x="89283" y="0"/>
                  <a:pt x="90000" y="627"/>
                  <a:pt x="90000" y="1872"/>
                </a:cubicBezTo>
                <a:lnTo>
                  <a:pt x="90000" y="18750"/>
                </a:lnTo>
                <a:cubicBezTo>
                  <a:pt x="90000" y="21094"/>
                  <a:pt x="89238" y="22933"/>
                  <a:pt x="87722" y="24255"/>
                </a:cubicBezTo>
                <a:cubicBezTo>
                  <a:pt x="86205" y="25588"/>
                  <a:pt x="84105" y="26250"/>
                  <a:pt x="81427" y="26250"/>
                </a:cubicBezTo>
                <a:lnTo>
                  <a:pt x="38572" y="26250"/>
                </a:lnTo>
                <a:cubicBezTo>
                  <a:pt x="35894" y="26250"/>
                  <a:pt x="33794" y="25588"/>
                  <a:pt x="32277" y="24255"/>
                </a:cubicBezTo>
                <a:close/>
                <a:moveTo>
                  <a:pt x="17144" y="18750"/>
                </a:moveTo>
                <a:lnTo>
                  <a:pt x="17144" y="105000"/>
                </a:lnTo>
                <a:lnTo>
                  <a:pt x="102855" y="105000"/>
                </a:lnTo>
                <a:lnTo>
                  <a:pt x="102855" y="18750"/>
                </a:lnTo>
                <a:lnTo>
                  <a:pt x="96427" y="18750"/>
                </a:lnTo>
                <a:cubicBezTo>
                  <a:pt x="95000" y="18750"/>
                  <a:pt x="94283" y="18127"/>
                  <a:pt x="94283" y="16872"/>
                </a:cubicBezTo>
                <a:cubicBezTo>
                  <a:pt x="94283" y="15627"/>
                  <a:pt x="95000" y="15000"/>
                  <a:pt x="96427" y="15000"/>
                </a:cubicBezTo>
                <a:lnTo>
                  <a:pt x="105000" y="15000"/>
                </a:lnTo>
                <a:cubicBezTo>
                  <a:pt x="106427" y="15000"/>
                  <a:pt x="107144" y="15627"/>
                  <a:pt x="107144" y="16872"/>
                </a:cubicBezTo>
                <a:lnTo>
                  <a:pt x="107144" y="106872"/>
                </a:lnTo>
                <a:cubicBezTo>
                  <a:pt x="107144" y="108127"/>
                  <a:pt x="106427" y="108750"/>
                  <a:pt x="105000" y="108750"/>
                </a:cubicBezTo>
                <a:lnTo>
                  <a:pt x="15000" y="108750"/>
                </a:lnTo>
                <a:cubicBezTo>
                  <a:pt x="13566" y="108750"/>
                  <a:pt x="12855" y="108127"/>
                  <a:pt x="12855" y="106872"/>
                </a:cubicBezTo>
                <a:lnTo>
                  <a:pt x="12855" y="16872"/>
                </a:lnTo>
                <a:cubicBezTo>
                  <a:pt x="12855" y="15627"/>
                  <a:pt x="13566" y="15000"/>
                  <a:pt x="15000" y="15000"/>
                </a:cubicBezTo>
                <a:lnTo>
                  <a:pt x="23572" y="15000"/>
                </a:lnTo>
                <a:cubicBezTo>
                  <a:pt x="25000" y="15000"/>
                  <a:pt x="25716" y="15627"/>
                  <a:pt x="25716" y="16872"/>
                </a:cubicBezTo>
                <a:cubicBezTo>
                  <a:pt x="25716" y="18127"/>
                  <a:pt x="25000" y="18750"/>
                  <a:pt x="23572" y="18750"/>
                </a:cubicBezTo>
                <a:cubicBezTo>
                  <a:pt x="23572" y="18750"/>
                  <a:pt x="17144" y="18750"/>
                  <a:pt x="17144" y="18750"/>
                </a:cubicBezTo>
                <a:close/>
                <a:moveTo>
                  <a:pt x="1872" y="118361"/>
                </a:moveTo>
                <a:cubicBezTo>
                  <a:pt x="622" y="117266"/>
                  <a:pt x="0" y="115933"/>
                  <a:pt x="0" y="114377"/>
                </a:cubicBezTo>
                <a:lnTo>
                  <a:pt x="0" y="9372"/>
                </a:lnTo>
                <a:cubicBezTo>
                  <a:pt x="0" y="7816"/>
                  <a:pt x="622" y="6483"/>
                  <a:pt x="1872" y="5388"/>
                </a:cubicBezTo>
                <a:cubicBezTo>
                  <a:pt x="3122" y="4300"/>
                  <a:pt x="4638" y="3750"/>
                  <a:pt x="6427" y="3750"/>
                </a:cubicBezTo>
                <a:lnTo>
                  <a:pt x="23572" y="3750"/>
                </a:lnTo>
                <a:cubicBezTo>
                  <a:pt x="25000" y="3750"/>
                  <a:pt x="25716" y="4377"/>
                  <a:pt x="25716" y="5622"/>
                </a:cubicBezTo>
                <a:cubicBezTo>
                  <a:pt x="25716" y="6877"/>
                  <a:pt x="25000" y="7500"/>
                  <a:pt x="23572" y="7500"/>
                </a:cubicBezTo>
                <a:lnTo>
                  <a:pt x="6427" y="7500"/>
                </a:lnTo>
                <a:cubicBezTo>
                  <a:pt x="4994" y="7500"/>
                  <a:pt x="4283" y="8127"/>
                  <a:pt x="4283" y="9372"/>
                </a:cubicBezTo>
                <a:lnTo>
                  <a:pt x="4283" y="114377"/>
                </a:lnTo>
                <a:cubicBezTo>
                  <a:pt x="4283" y="115622"/>
                  <a:pt x="4994" y="116250"/>
                  <a:pt x="6427" y="116250"/>
                </a:cubicBezTo>
                <a:lnTo>
                  <a:pt x="113572" y="116250"/>
                </a:lnTo>
                <a:cubicBezTo>
                  <a:pt x="115000" y="116250"/>
                  <a:pt x="115716" y="115622"/>
                  <a:pt x="115716" y="114377"/>
                </a:cubicBezTo>
                <a:lnTo>
                  <a:pt x="115716" y="9372"/>
                </a:lnTo>
                <a:cubicBezTo>
                  <a:pt x="115716" y="8127"/>
                  <a:pt x="115000" y="7500"/>
                  <a:pt x="113572" y="7500"/>
                </a:cubicBezTo>
                <a:lnTo>
                  <a:pt x="96427" y="7500"/>
                </a:lnTo>
                <a:cubicBezTo>
                  <a:pt x="95000" y="7500"/>
                  <a:pt x="94283" y="6877"/>
                  <a:pt x="94283" y="5622"/>
                </a:cubicBezTo>
                <a:cubicBezTo>
                  <a:pt x="94283" y="4377"/>
                  <a:pt x="95000" y="3750"/>
                  <a:pt x="96427" y="3750"/>
                </a:cubicBezTo>
                <a:lnTo>
                  <a:pt x="113572" y="3750"/>
                </a:lnTo>
                <a:cubicBezTo>
                  <a:pt x="115355" y="3750"/>
                  <a:pt x="116872" y="4300"/>
                  <a:pt x="118127" y="5388"/>
                </a:cubicBezTo>
                <a:cubicBezTo>
                  <a:pt x="119372" y="6483"/>
                  <a:pt x="120000" y="7816"/>
                  <a:pt x="120000" y="9372"/>
                </a:cubicBezTo>
                <a:lnTo>
                  <a:pt x="120000" y="114377"/>
                </a:lnTo>
                <a:cubicBezTo>
                  <a:pt x="120000" y="115933"/>
                  <a:pt x="119372" y="117266"/>
                  <a:pt x="118127" y="118361"/>
                </a:cubicBezTo>
                <a:cubicBezTo>
                  <a:pt x="116872" y="119450"/>
                  <a:pt x="115355" y="120000"/>
                  <a:pt x="113572" y="120000"/>
                </a:cubicBezTo>
                <a:lnTo>
                  <a:pt x="6427" y="120000"/>
                </a:lnTo>
                <a:cubicBezTo>
                  <a:pt x="4638" y="120000"/>
                  <a:pt x="3122" y="119450"/>
                  <a:pt x="1872" y="11836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124075" y="268287"/>
            <a:ext cx="5080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406400"/>
            <a:r>
              <a:rPr lang="zh-CN" sz="1600" b="0">
                <a:ea typeface="方正仿宋_GBK" panose="03000509000000000000" charset="-122"/>
              </a:rPr>
              <a:t>锚定二</a:t>
            </a:r>
            <a:r>
              <a:rPr lang="zh-CN" sz="1600" b="0">
                <a:ea typeface="方正黑体_GBK" panose="03000509000000000000" charset="-122"/>
              </a:rPr>
              <a:t>〇</a:t>
            </a:r>
            <a:r>
              <a:rPr lang="zh-CN" sz="1600" b="0">
                <a:ea typeface="方正仿宋_GBK" panose="03000509000000000000" charset="-122"/>
              </a:rPr>
              <a:t>三五年远景目标，综合考虑国内外发展趋势和勐海发展实际，统筹短期和长远，今后五年全县经济社会发展要努力实现以下主要目标。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83360" y="1311910"/>
            <a:ext cx="631698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16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仿宋_GBK" panose="03000509000000000000" charset="-122"/>
              </a:rPr>
              <a:t>加大城镇规划建设与环境保护力度</a:t>
            </a:r>
            <a:endParaRPr lang="zh-CN" sz="16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方正仿宋_GBK" panose="03000509000000000000" charset="-122"/>
            </a:endParaRPr>
          </a:p>
          <a:p>
            <a:pPr marL="0" indent="0"/>
            <a:r>
              <a:rPr lang="zh-CN" sz="16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仿宋_GBK" panose="03000509000000000000" charset="-122"/>
              </a:rPr>
              <a:t>增强科技推广力度</a:t>
            </a:r>
            <a:endParaRPr lang="zh-CN" sz="16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方正仿宋_GBK" panose="03000509000000000000" charset="-122"/>
            </a:endParaRPr>
          </a:p>
          <a:p>
            <a:pPr marL="0" indent="0"/>
            <a:r>
              <a:rPr lang="zh-CN" sz="16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仿宋_GBK" panose="03000509000000000000" charset="-122"/>
              </a:rPr>
              <a:t>优先发展教育事业</a:t>
            </a:r>
            <a:endParaRPr lang="zh-CN" sz="16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方正仿宋_GBK" panose="03000509000000000000" charset="-122"/>
            </a:endParaRPr>
          </a:p>
          <a:p>
            <a:pPr marL="0" indent="0"/>
            <a:r>
              <a:rPr lang="zh-CN" sz="16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仿宋_GBK" panose="03000509000000000000" charset="-122"/>
              </a:rPr>
              <a:t>全面推进乡村振兴</a:t>
            </a:r>
            <a:endParaRPr lang="zh-CN" sz="16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方正仿宋_GBK" panose="03000509000000000000" charset="-122"/>
            </a:endParaRPr>
          </a:p>
          <a:p>
            <a:pPr marL="0" indent="0"/>
            <a:endParaRPr lang="zh-CN" sz="16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方正仿宋_GBK" panose="03000509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645983" y="1597463"/>
            <a:ext cx="2264932" cy="2409291"/>
            <a:chOff x="645983" y="1597463"/>
            <a:chExt cx="2264932" cy="2409291"/>
          </a:xfrm>
        </p:grpSpPr>
        <p:sp>
          <p:nvSpPr>
            <p:cNvPr id="7" name="弧形 6"/>
            <p:cNvSpPr/>
            <p:nvPr/>
          </p:nvSpPr>
          <p:spPr>
            <a:xfrm>
              <a:off x="645983" y="1662599"/>
              <a:ext cx="2264932" cy="2264932"/>
            </a:xfrm>
            <a:prstGeom prst="arc">
              <a:avLst>
                <a:gd name="adj1" fmla="val 16200000"/>
                <a:gd name="adj2" fmla="val 5380469"/>
              </a:avLst>
            </a:prstGeom>
            <a:ln w="5715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5" name="椭圆 24"/>
            <p:cNvSpPr/>
            <p:nvPr/>
          </p:nvSpPr>
          <p:spPr>
            <a:xfrm>
              <a:off x="1703219" y="1597463"/>
              <a:ext cx="150456" cy="15045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6" name="椭圆 25"/>
            <p:cNvSpPr/>
            <p:nvPr/>
          </p:nvSpPr>
          <p:spPr>
            <a:xfrm>
              <a:off x="1703219" y="3856298"/>
              <a:ext cx="150456" cy="15045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6" name="任意多边形 24"/>
          <p:cNvSpPr/>
          <p:nvPr/>
        </p:nvSpPr>
        <p:spPr bwMode="auto">
          <a:xfrm>
            <a:off x="1457960" y="2299335"/>
            <a:ext cx="606425" cy="567690"/>
          </a:xfrm>
          <a:custGeom>
            <a:avLst/>
            <a:gdLst>
              <a:gd name="connsiteX0" fmla="*/ 241311 w 331352"/>
              <a:gd name="connsiteY0" fmla="*/ 265737 h 310187"/>
              <a:gd name="connsiteX1" fmla="*/ 227023 w 331352"/>
              <a:gd name="connsiteY1" fmla="*/ 280025 h 310187"/>
              <a:gd name="connsiteX2" fmla="*/ 241311 w 331352"/>
              <a:gd name="connsiteY2" fmla="*/ 294313 h 310187"/>
              <a:gd name="connsiteX3" fmla="*/ 255599 w 331352"/>
              <a:gd name="connsiteY3" fmla="*/ 280025 h 310187"/>
              <a:gd name="connsiteX4" fmla="*/ 241311 w 331352"/>
              <a:gd name="connsiteY4" fmla="*/ 265737 h 310187"/>
              <a:gd name="connsiteX5" fmla="*/ 125424 w 331352"/>
              <a:gd name="connsiteY5" fmla="*/ 265737 h 310187"/>
              <a:gd name="connsiteX6" fmla="*/ 111136 w 331352"/>
              <a:gd name="connsiteY6" fmla="*/ 280025 h 310187"/>
              <a:gd name="connsiteX7" fmla="*/ 125424 w 331352"/>
              <a:gd name="connsiteY7" fmla="*/ 294313 h 310187"/>
              <a:gd name="connsiteX8" fmla="*/ 139712 w 331352"/>
              <a:gd name="connsiteY8" fmla="*/ 280025 h 310187"/>
              <a:gd name="connsiteX9" fmla="*/ 125424 w 331352"/>
              <a:gd name="connsiteY9" fmla="*/ 265737 h 310187"/>
              <a:gd name="connsiteX10" fmla="*/ 242898 w 331352"/>
              <a:gd name="connsiteY10" fmla="*/ 168899 h 310187"/>
              <a:gd name="connsiteX11" fmla="*/ 242898 w 331352"/>
              <a:gd name="connsiteY11" fmla="*/ 192712 h 310187"/>
              <a:gd name="connsiteX12" fmla="*/ 268298 w 331352"/>
              <a:gd name="connsiteY12" fmla="*/ 192712 h 310187"/>
              <a:gd name="connsiteX13" fmla="*/ 276236 w 331352"/>
              <a:gd name="connsiteY13" fmla="*/ 168899 h 310187"/>
              <a:gd name="connsiteX14" fmla="*/ 173048 w 331352"/>
              <a:gd name="connsiteY14" fmla="*/ 168899 h 310187"/>
              <a:gd name="connsiteX15" fmla="*/ 173048 w 331352"/>
              <a:gd name="connsiteY15" fmla="*/ 192712 h 310187"/>
              <a:gd name="connsiteX16" fmla="*/ 222261 w 331352"/>
              <a:gd name="connsiteY16" fmla="*/ 192712 h 310187"/>
              <a:gd name="connsiteX17" fmla="*/ 222261 w 331352"/>
              <a:gd name="connsiteY17" fmla="*/ 168899 h 310187"/>
              <a:gd name="connsiteX18" fmla="*/ 120661 w 331352"/>
              <a:gd name="connsiteY18" fmla="*/ 168899 h 310187"/>
              <a:gd name="connsiteX19" fmla="*/ 128598 w 331352"/>
              <a:gd name="connsiteY19" fmla="*/ 192712 h 310187"/>
              <a:gd name="connsiteX20" fmla="*/ 152411 w 331352"/>
              <a:gd name="connsiteY20" fmla="*/ 192712 h 310187"/>
              <a:gd name="connsiteX21" fmla="*/ 152411 w 331352"/>
              <a:gd name="connsiteY21" fmla="*/ 168899 h 310187"/>
              <a:gd name="connsiteX22" fmla="*/ 242898 w 331352"/>
              <a:gd name="connsiteY22" fmla="*/ 119687 h 310187"/>
              <a:gd name="connsiteX23" fmla="*/ 242898 w 331352"/>
              <a:gd name="connsiteY23" fmla="*/ 148262 h 310187"/>
              <a:gd name="connsiteX24" fmla="*/ 282586 w 331352"/>
              <a:gd name="connsiteY24" fmla="*/ 148262 h 310187"/>
              <a:gd name="connsiteX25" fmla="*/ 290523 w 331352"/>
              <a:gd name="connsiteY25" fmla="*/ 119687 h 310187"/>
              <a:gd name="connsiteX26" fmla="*/ 173048 w 331352"/>
              <a:gd name="connsiteY26" fmla="*/ 119687 h 310187"/>
              <a:gd name="connsiteX27" fmla="*/ 173048 w 331352"/>
              <a:gd name="connsiteY27" fmla="*/ 148262 h 310187"/>
              <a:gd name="connsiteX28" fmla="*/ 222261 w 331352"/>
              <a:gd name="connsiteY28" fmla="*/ 148262 h 310187"/>
              <a:gd name="connsiteX29" fmla="*/ 222261 w 331352"/>
              <a:gd name="connsiteY29" fmla="*/ 119687 h 310187"/>
              <a:gd name="connsiteX30" fmla="*/ 103198 w 331352"/>
              <a:gd name="connsiteY30" fmla="*/ 119687 h 310187"/>
              <a:gd name="connsiteX31" fmla="*/ 112723 w 331352"/>
              <a:gd name="connsiteY31" fmla="*/ 148262 h 310187"/>
              <a:gd name="connsiteX32" fmla="*/ 152411 w 331352"/>
              <a:gd name="connsiteY32" fmla="*/ 148262 h 310187"/>
              <a:gd name="connsiteX33" fmla="*/ 152411 w 331352"/>
              <a:gd name="connsiteY33" fmla="*/ 119687 h 310187"/>
              <a:gd name="connsiteX34" fmla="*/ 242898 w 331352"/>
              <a:gd name="connsiteY34" fmla="*/ 75237 h 310187"/>
              <a:gd name="connsiteX35" fmla="*/ 242898 w 331352"/>
              <a:gd name="connsiteY35" fmla="*/ 99050 h 310187"/>
              <a:gd name="connsiteX36" fmla="*/ 296873 w 331352"/>
              <a:gd name="connsiteY36" fmla="*/ 99050 h 310187"/>
              <a:gd name="connsiteX37" fmla="*/ 304811 w 331352"/>
              <a:gd name="connsiteY37" fmla="*/ 75237 h 310187"/>
              <a:gd name="connsiteX38" fmla="*/ 173048 w 331352"/>
              <a:gd name="connsiteY38" fmla="*/ 75237 h 310187"/>
              <a:gd name="connsiteX39" fmla="*/ 173048 w 331352"/>
              <a:gd name="connsiteY39" fmla="*/ 99050 h 310187"/>
              <a:gd name="connsiteX40" fmla="*/ 222261 w 331352"/>
              <a:gd name="connsiteY40" fmla="*/ 99050 h 310187"/>
              <a:gd name="connsiteX41" fmla="*/ 222261 w 331352"/>
              <a:gd name="connsiteY41" fmla="*/ 75237 h 310187"/>
              <a:gd name="connsiteX42" fmla="*/ 87323 w 331352"/>
              <a:gd name="connsiteY42" fmla="*/ 75237 h 310187"/>
              <a:gd name="connsiteX43" fmla="*/ 95261 w 331352"/>
              <a:gd name="connsiteY43" fmla="*/ 99050 h 310187"/>
              <a:gd name="connsiteX44" fmla="*/ 152411 w 331352"/>
              <a:gd name="connsiteY44" fmla="*/ 99050 h 310187"/>
              <a:gd name="connsiteX45" fmla="*/ 152411 w 331352"/>
              <a:gd name="connsiteY45" fmla="*/ 75237 h 310187"/>
              <a:gd name="connsiteX46" fmla="*/ 13989 w 331352"/>
              <a:gd name="connsiteY46" fmla="*/ 328 h 310187"/>
              <a:gd name="connsiteX47" fmla="*/ 64579 w 331352"/>
              <a:gd name="connsiteY47" fmla="*/ 19694 h 310187"/>
              <a:gd name="connsiteX48" fmla="*/ 69768 w 331352"/>
              <a:gd name="connsiteY48" fmla="*/ 26149 h 310187"/>
              <a:gd name="connsiteX49" fmla="*/ 80145 w 331352"/>
              <a:gd name="connsiteY49" fmla="*/ 54553 h 310187"/>
              <a:gd name="connsiteX50" fmla="*/ 81442 w 331352"/>
              <a:gd name="connsiteY50" fmla="*/ 54553 h 310187"/>
              <a:gd name="connsiteX51" fmla="*/ 321421 w 331352"/>
              <a:gd name="connsiteY51" fmla="*/ 54553 h 310187"/>
              <a:gd name="connsiteX52" fmla="*/ 329204 w 331352"/>
              <a:gd name="connsiteY52" fmla="*/ 58426 h 310187"/>
              <a:gd name="connsiteX53" fmla="*/ 330501 w 331352"/>
              <a:gd name="connsiteY53" fmla="*/ 68755 h 310187"/>
              <a:gd name="connsiteX54" fmla="*/ 286397 w 331352"/>
              <a:gd name="connsiteY54" fmla="*/ 205610 h 310187"/>
              <a:gd name="connsiteX55" fmla="*/ 276019 w 331352"/>
              <a:gd name="connsiteY55" fmla="*/ 213356 h 310187"/>
              <a:gd name="connsiteX56" fmla="*/ 120358 w 331352"/>
              <a:gd name="connsiteY56" fmla="*/ 213356 h 310187"/>
              <a:gd name="connsiteX57" fmla="*/ 116466 w 331352"/>
              <a:gd name="connsiteY57" fmla="*/ 212065 h 310187"/>
              <a:gd name="connsiteX58" fmla="*/ 106089 w 331352"/>
              <a:gd name="connsiteY58" fmla="*/ 240469 h 310187"/>
              <a:gd name="connsiteX59" fmla="*/ 276019 w 331352"/>
              <a:gd name="connsiteY59" fmla="*/ 240469 h 310187"/>
              <a:gd name="connsiteX60" fmla="*/ 285100 w 331352"/>
              <a:gd name="connsiteY60" fmla="*/ 248215 h 310187"/>
              <a:gd name="connsiteX61" fmla="*/ 276019 w 331352"/>
              <a:gd name="connsiteY61" fmla="*/ 257253 h 310187"/>
              <a:gd name="connsiteX62" fmla="*/ 266939 w 331352"/>
              <a:gd name="connsiteY62" fmla="*/ 257253 h 310187"/>
              <a:gd name="connsiteX63" fmla="*/ 274722 w 331352"/>
              <a:gd name="connsiteY63" fmla="*/ 279201 h 310187"/>
              <a:gd name="connsiteX64" fmla="*/ 242293 w 331352"/>
              <a:gd name="connsiteY64" fmla="*/ 310187 h 310187"/>
              <a:gd name="connsiteX65" fmla="*/ 211160 w 331352"/>
              <a:gd name="connsiteY65" fmla="*/ 279201 h 310187"/>
              <a:gd name="connsiteX66" fmla="*/ 218943 w 331352"/>
              <a:gd name="connsiteY66" fmla="*/ 257253 h 310187"/>
              <a:gd name="connsiteX67" fmla="*/ 148896 w 331352"/>
              <a:gd name="connsiteY67" fmla="*/ 257253 h 310187"/>
              <a:gd name="connsiteX68" fmla="*/ 157976 w 331352"/>
              <a:gd name="connsiteY68" fmla="*/ 279201 h 310187"/>
              <a:gd name="connsiteX69" fmla="*/ 125547 w 331352"/>
              <a:gd name="connsiteY69" fmla="*/ 310187 h 310187"/>
              <a:gd name="connsiteX70" fmla="*/ 93117 w 331352"/>
              <a:gd name="connsiteY70" fmla="*/ 279201 h 310187"/>
              <a:gd name="connsiteX71" fmla="*/ 102197 w 331352"/>
              <a:gd name="connsiteY71" fmla="*/ 257253 h 310187"/>
              <a:gd name="connsiteX72" fmla="*/ 93117 w 331352"/>
              <a:gd name="connsiteY72" fmla="*/ 257253 h 310187"/>
              <a:gd name="connsiteX73" fmla="*/ 86631 w 331352"/>
              <a:gd name="connsiteY73" fmla="*/ 253380 h 310187"/>
              <a:gd name="connsiteX74" fmla="*/ 85334 w 331352"/>
              <a:gd name="connsiteY74" fmla="*/ 245633 h 310187"/>
              <a:gd name="connsiteX75" fmla="*/ 100900 w 331352"/>
              <a:gd name="connsiteY75" fmla="*/ 201737 h 310187"/>
              <a:gd name="connsiteX76" fmla="*/ 107386 w 331352"/>
              <a:gd name="connsiteY76" fmla="*/ 196572 h 310187"/>
              <a:gd name="connsiteX77" fmla="*/ 51607 w 331352"/>
              <a:gd name="connsiteY77" fmla="*/ 37769 h 310187"/>
              <a:gd name="connsiteX78" fmla="*/ 6206 w 331352"/>
              <a:gd name="connsiteY78" fmla="*/ 19694 h 310187"/>
              <a:gd name="connsiteX79" fmla="*/ 1017 w 331352"/>
              <a:gd name="connsiteY79" fmla="*/ 6783 h 310187"/>
              <a:gd name="connsiteX80" fmla="*/ 13989 w 331352"/>
              <a:gd name="connsiteY80" fmla="*/ 328 h 31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1352" h="310187">
                <a:moveTo>
                  <a:pt x="241311" y="265737"/>
                </a:moveTo>
                <a:cubicBezTo>
                  <a:pt x="233420" y="265737"/>
                  <a:pt x="227023" y="272134"/>
                  <a:pt x="227023" y="280025"/>
                </a:cubicBezTo>
                <a:cubicBezTo>
                  <a:pt x="227023" y="287916"/>
                  <a:pt x="233420" y="294313"/>
                  <a:pt x="241311" y="294313"/>
                </a:cubicBezTo>
                <a:cubicBezTo>
                  <a:pt x="249202" y="294313"/>
                  <a:pt x="255599" y="287916"/>
                  <a:pt x="255599" y="280025"/>
                </a:cubicBezTo>
                <a:cubicBezTo>
                  <a:pt x="255599" y="272134"/>
                  <a:pt x="249202" y="265737"/>
                  <a:pt x="241311" y="265737"/>
                </a:cubicBezTo>
                <a:close/>
                <a:moveTo>
                  <a:pt x="125424" y="265737"/>
                </a:moveTo>
                <a:cubicBezTo>
                  <a:pt x="117533" y="265737"/>
                  <a:pt x="111136" y="272134"/>
                  <a:pt x="111136" y="280025"/>
                </a:cubicBezTo>
                <a:cubicBezTo>
                  <a:pt x="111136" y="287916"/>
                  <a:pt x="117533" y="294313"/>
                  <a:pt x="125424" y="294313"/>
                </a:cubicBezTo>
                <a:cubicBezTo>
                  <a:pt x="133315" y="294313"/>
                  <a:pt x="139712" y="287916"/>
                  <a:pt x="139712" y="280025"/>
                </a:cubicBezTo>
                <a:cubicBezTo>
                  <a:pt x="139712" y="272134"/>
                  <a:pt x="133315" y="265737"/>
                  <a:pt x="125424" y="265737"/>
                </a:cubicBezTo>
                <a:close/>
                <a:moveTo>
                  <a:pt x="242898" y="168899"/>
                </a:moveTo>
                <a:lnTo>
                  <a:pt x="242898" y="192712"/>
                </a:lnTo>
                <a:lnTo>
                  <a:pt x="268298" y="192712"/>
                </a:lnTo>
                <a:lnTo>
                  <a:pt x="276236" y="168899"/>
                </a:lnTo>
                <a:close/>
                <a:moveTo>
                  <a:pt x="173048" y="168899"/>
                </a:moveTo>
                <a:lnTo>
                  <a:pt x="173048" y="192712"/>
                </a:lnTo>
                <a:lnTo>
                  <a:pt x="222261" y="192712"/>
                </a:lnTo>
                <a:lnTo>
                  <a:pt x="222261" y="168899"/>
                </a:lnTo>
                <a:close/>
                <a:moveTo>
                  <a:pt x="120661" y="168899"/>
                </a:moveTo>
                <a:lnTo>
                  <a:pt x="128598" y="192712"/>
                </a:lnTo>
                <a:lnTo>
                  <a:pt x="152411" y="192712"/>
                </a:lnTo>
                <a:lnTo>
                  <a:pt x="152411" y="168899"/>
                </a:lnTo>
                <a:close/>
                <a:moveTo>
                  <a:pt x="242898" y="119687"/>
                </a:moveTo>
                <a:lnTo>
                  <a:pt x="242898" y="148262"/>
                </a:lnTo>
                <a:lnTo>
                  <a:pt x="282586" y="148262"/>
                </a:lnTo>
                <a:lnTo>
                  <a:pt x="290523" y="119687"/>
                </a:lnTo>
                <a:close/>
                <a:moveTo>
                  <a:pt x="173048" y="119687"/>
                </a:moveTo>
                <a:lnTo>
                  <a:pt x="173048" y="148262"/>
                </a:lnTo>
                <a:lnTo>
                  <a:pt x="222261" y="148262"/>
                </a:lnTo>
                <a:lnTo>
                  <a:pt x="222261" y="119687"/>
                </a:lnTo>
                <a:close/>
                <a:moveTo>
                  <a:pt x="103198" y="119687"/>
                </a:moveTo>
                <a:lnTo>
                  <a:pt x="112723" y="148262"/>
                </a:lnTo>
                <a:lnTo>
                  <a:pt x="152411" y="148262"/>
                </a:lnTo>
                <a:lnTo>
                  <a:pt x="152411" y="119687"/>
                </a:lnTo>
                <a:close/>
                <a:moveTo>
                  <a:pt x="242898" y="75237"/>
                </a:moveTo>
                <a:lnTo>
                  <a:pt x="242898" y="99050"/>
                </a:lnTo>
                <a:lnTo>
                  <a:pt x="296873" y="99050"/>
                </a:lnTo>
                <a:lnTo>
                  <a:pt x="304811" y="75237"/>
                </a:lnTo>
                <a:close/>
                <a:moveTo>
                  <a:pt x="173048" y="75237"/>
                </a:moveTo>
                <a:lnTo>
                  <a:pt x="173048" y="99050"/>
                </a:lnTo>
                <a:lnTo>
                  <a:pt x="222261" y="99050"/>
                </a:lnTo>
                <a:lnTo>
                  <a:pt x="222261" y="75237"/>
                </a:lnTo>
                <a:close/>
                <a:moveTo>
                  <a:pt x="87323" y="75237"/>
                </a:moveTo>
                <a:lnTo>
                  <a:pt x="95261" y="99050"/>
                </a:lnTo>
                <a:lnTo>
                  <a:pt x="152411" y="99050"/>
                </a:lnTo>
                <a:lnTo>
                  <a:pt x="152411" y="75237"/>
                </a:lnTo>
                <a:close/>
                <a:moveTo>
                  <a:pt x="13989" y="328"/>
                </a:moveTo>
                <a:cubicBezTo>
                  <a:pt x="13989" y="328"/>
                  <a:pt x="13989" y="328"/>
                  <a:pt x="64579" y="19694"/>
                </a:cubicBezTo>
                <a:cubicBezTo>
                  <a:pt x="67173" y="20985"/>
                  <a:pt x="68471" y="23567"/>
                  <a:pt x="69768" y="26149"/>
                </a:cubicBezTo>
                <a:cubicBezTo>
                  <a:pt x="69768" y="26149"/>
                  <a:pt x="69768" y="26149"/>
                  <a:pt x="80145" y="54553"/>
                </a:cubicBezTo>
                <a:cubicBezTo>
                  <a:pt x="80145" y="54553"/>
                  <a:pt x="81442" y="54553"/>
                  <a:pt x="81442" y="54553"/>
                </a:cubicBezTo>
                <a:cubicBezTo>
                  <a:pt x="81442" y="54553"/>
                  <a:pt x="81442" y="54553"/>
                  <a:pt x="321421" y="54553"/>
                </a:cubicBezTo>
                <a:cubicBezTo>
                  <a:pt x="324015" y="54553"/>
                  <a:pt x="327907" y="55844"/>
                  <a:pt x="329204" y="58426"/>
                </a:cubicBezTo>
                <a:cubicBezTo>
                  <a:pt x="331798" y="62300"/>
                  <a:pt x="331798" y="64882"/>
                  <a:pt x="330501" y="68755"/>
                </a:cubicBezTo>
                <a:cubicBezTo>
                  <a:pt x="330501" y="68755"/>
                  <a:pt x="330501" y="68755"/>
                  <a:pt x="286397" y="205610"/>
                </a:cubicBezTo>
                <a:cubicBezTo>
                  <a:pt x="285100" y="210774"/>
                  <a:pt x="281208" y="213356"/>
                  <a:pt x="276019" y="213356"/>
                </a:cubicBezTo>
                <a:cubicBezTo>
                  <a:pt x="276019" y="213356"/>
                  <a:pt x="276019" y="213356"/>
                  <a:pt x="120358" y="213356"/>
                </a:cubicBezTo>
                <a:cubicBezTo>
                  <a:pt x="119061" y="213356"/>
                  <a:pt x="117763" y="213356"/>
                  <a:pt x="116466" y="212065"/>
                </a:cubicBezTo>
                <a:cubicBezTo>
                  <a:pt x="116466" y="212065"/>
                  <a:pt x="116466" y="212065"/>
                  <a:pt x="106089" y="240469"/>
                </a:cubicBezTo>
                <a:cubicBezTo>
                  <a:pt x="106089" y="240469"/>
                  <a:pt x="106089" y="240469"/>
                  <a:pt x="276019" y="240469"/>
                </a:cubicBezTo>
                <a:cubicBezTo>
                  <a:pt x="281208" y="240469"/>
                  <a:pt x="285100" y="244342"/>
                  <a:pt x="285100" y="248215"/>
                </a:cubicBezTo>
                <a:cubicBezTo>
                  <a:pt x="285100" y="253380"/>
                  <a:pt x="281208" y="257253"/>
                  <a:pt x="276019" y="257253"/>
                </a:cubicBezTo>
                <a:cubicBezTo>
                  <a:pt x="276019" y="257253"/>
                  <a:pt x="276019" y="257253"/>
                  <a:pt x="266939" y="257253"/>
                </a:cubicBezTo>
                <a:cubicBezTo>
                  <a:pt x="272128" y="263708"/>
                  <a:pt x="274722" y="270164"/>
                  <a:pt x="274722" y="279201"/>
                </a:cubicBezTo>
                <a:cubicBezTo>
                  <a:pt x="274722" y="295985"/>
                  <a:pt x="260453" y="310187"/>
                  <a:pt x="242293" y="310187"/>
                </a:cubicBezTo>
                <a:cubicBezTo>
                  <a:pt x="225429" y="310187"/>
                  <a:pt x="211160" y="295985"/>
                  <a:pt x="211160" y="279201"/>
                </a:cubicBezTo>
                <a:cubicBezTo>
                  <a:pt x="211160" y="270164"/>
                  <a:pt x="213755" y="263708"/>
                  <a:pt x="218943" y="257253"/>
                </a:cubicBezTo>
                <a:cubicBezTo>
                  <a:pt x="218943" y="257253"/>
                  <a:pt x="218943" y="257253"/>
                  <a:pt x="148896" y="257253"/>
                </a:cubicBezTo>
                <a:cubicBezTo>
                  <a:pt x="154084" y="263708"/>
                  <a:pt x="157976" y="270164"/>
                  <a:pt x="157976" y="279201"/>
                </a:cubicBezTo>
                <a:cubicBezTo>
                  <a:pt x="157976" y="295985"/>
                  <a:pt x="143707" y="310187"/>
                  <a:pt x="125547" y="310187"/>
                </a:cubicBezTo>
                <a:cubicBezTo>
                  <a:pt x="108683" y="310187"/>
                  <a:pt x="93117" y="295985"/>
                  <a:pt x="93117" y="279201"/>
                </a:cubicBezTo>
                <a:cubicBezTo>
                  <a:pt x="93117" y="270164"/>
                  <a:pt x="97009" y="263708"/>
                  <a:pt x="102197" y="257253"/>
                </a:cubicBezTo>
                <a:cubicBezTo>
                  <a:pt x="102197" y="257253"/>
                  <a:pt x="102197" y="257253"/>
                  <a:pt x="93117" y="257253"/>
                </a:cubicBezTo>
                <a:cubicBezTo>
                  <a:pt x="90523" y="257253"/>
                  <a:pt x="87928" y="255962"/>
                  <a:pt x="86631" y="253380"/>
                </a:cubicBezTo>
                <a:cubicBezTo>
                  <a:pt x="85334" y="252089"/>
                  <a:pt x="84037" y="248215"/>
                  <a:pt x="85334" y="245633"/>
                </a:cubicBezTo>
                <a:cubicBezTo>
                  <a:pt x="85334" y="245633"/>
                  <a:pt x="85334" y="245633"/>
                  <a:pt x="100900" y="201737"/>
                </a:cubicBezTo>
                <a:cubicBezTo>
                  <a:pt x="102197" y="199154"/>
                  <a:pt x="104792" y="196572"/>
                  <a:pt x="107386" y="196572"/>
                </a:cubicBezTo>
                <a:cubicBezTo>
                  <a:pt x="107386" y="196572"/>
                  <a:pt x="107386" y="196572"/>
                  <a:pt x="51607" y="37769"/>
                </a:cubicBezTo>
                <a:cubicBezTo>
                  <a:pt x="51607" y="37769"/>
                  <a:pt x="51607" y="37769"/>
                  <a:pt x="6206" y="19694"/>
                </a:cubicBezTo>
                <a:cubicBezTo>
                  <a:pt x="1017" y="18403"/>
                  <a:pt x="-1577" y="11948"/>
                  <a:pt x="1017" y="6783"/>
                </a:cubicBezTo>
                <a:cubicBezTo>
                  <a:pt x="2315" y="1619"/>
                  <a:pt x="8800" y="-963"/>
                  <a:pt x="13989" y="32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83360" y="113030"/>
            <a:ext cx="6922770" cy="47694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98145"/>
            <a:r>
              <a:rPr lang="zh-CN" sz="1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仿宋_GBK" panose="03000509000000000000" charset="-122"/>
                <a:sym typeface="+mn-ea"/>
              </a:rPr>
              <a:t>加大城镇规划建设与环境保护力度</a:t>
            </a:r>
            <a:endParaRPr lang="zh-CN" sz="16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方正仿宋_GBK" panose="03000509000000000000" charset="-122"/>
            </a:endParaRPr>
          </a:p>
          <a:p>
            <a:pPr marL="0" indent="398145"/>
            <a:r>
              <a:rPr lang="zh-CN" sz="1600" b="0">
                <a:ea typeface="方正仿宋_GBK" panose="03000509000000000000" charset="-122"/>
              </a:rPr>
              <a:t>积极配合城建和环保部门搞好城镇规划建设，提高城镇的综合承载能力，按照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“</a:t>
            </a:r>
            <a:r>
              <a:rPr lang="zh-CN" sz="1600" b="0">
                <a:ea typeface="方正仿宋_GBK" panose="03000509000000000000" charset="-122"/>
              </a:rPr>
              <a:t>循序渐进、节约土地、集约发展、合理布局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”</a:t>
            </a:r>
            <a:r>
              <a:rPr lang="zh-CN" sz="1600" b="0">
                <a:ea typeface="方正仿宋_GBK" panose="03000509000000000000" charset="-122"/>
              </a:rPr>
              <a:t>的原则，积极稳妥地推进城镇化建设。坚持预防为主、综合治理、强化从源头防治污染和保护生态的方针政策，坚决改变先污染后治理，边治理边污染的状况。（一）提高村庄规划管理水平。坚持因地制宜，尊重村民意愿，突出地域和农村特色，保护特色文化风貌，科学编制村庄规划，到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2025</a:t>
            </a:r>
            <a:r>
              <a:rPr lang="zh-CN" sz="1600" b="0">
                <a:ea typeface="方正仿宋_GBK" panose="03000509000000000000" charset="-122"/>
              </a:rPr>
              <a:t>年村寨规划率达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80%</a:t>
            </a:r>
            <a:r>
              <a:rPr lang="zh-CN" sz="1600" b="0">
                <a:ea typeface="方正仿宋_GBK" panose="03000509000000000000" charset="-122"/>
              </a:rPr>
              <a:t>，村寨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“</a:t>
            </a:r>
            <a:r>
              <a:rPr lang="zh-CN" sz="1600" b="0">
                <a:ea typeface="方正仿宋_GBK" panose="03000509000000000000" charset="-122"/>
              </a:rPr>
              <a:t>文明路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”</a:t>
            </a:r>
            <a:r>
              <a:rPr lang="zh-CN" sz="1600" b="0">
                <a:ea typeface="方正仿宋_GBK" panose="03000509000000000000" charset="-122"/>
              </a:rPr>
              <a:t>建设达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80%</a:t>
            </a:r>
            <a:r>
              <a:rPr lang="zh-CN" sz="1600" b="0">
                <a:ea typeface="方正仿宋_GBK" panose="03000509000000000000" charset="-122"/>
              </a:rPr>
              <a:t>以上。合理引导农村住宅和居民点建设，统筹农村生产生活基础设施、服务设施和公益事业建设。全面推进农村危房改造，保护、发展推广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“</a:t>
            </a:r>
            <a:r>
              <a:rPr lang="zh-CN" sz="1600" b="0">
                <a:ea typeface="方正仿宋_GBK" panose="03000509000000000000" charset="-122"/>
              </a:rPr>
              <a:t>傣式新民居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”</a:t>
            </a:r>
            <a:r>
              <a:rPr lang="zh-CN" sz="1600" b="0">
                <a:ea typeface="方正仿宋_GBK" panose="03000509000000000000" charset="-122"/>
              </a:rPr>
              <a:t>，推进勐海独特的傣式建筑群落。（二）推进农村环境综合整治。治理农药、化肥和农膜等面源污染，全面推进畜禽养殖污染防治。加强农村饮用水水源地保护、农村河道综合整治和水污染综合治理。实施农村清洁工程，建设垃圾、污水处理设施，加快推动农村垃圾集中处理，开展农村环境集中连片整治。积极探索企业运作模式，由村委会牵头成立保洁公司，实现垃圾处理自我收费、自我服务、自我管理。（三）节约集约利用土地。贯彻落实国家土地管理政策。坚持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“</a:t>
            </a:r>
            <a:r>
              <a:rPr lang="zh-CN" sz="1600" b="0">
                <a:ea typeface="方正仿宋_GBK" panose="03000509000000000000" charset="-122"/>
              </a:rPr>
              <a:t>在保护中开发，在开发中保护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”</a:t>
            </a:r>
            <a:r>
              <a:rPr lang="zh-CN" sz="1600" b="0">
                <a:ea typeface="方正仿宋_GBK" panose="03000509000000000000" charset="-122"/>
              </a:rPr>
              <a:t>，全面落实土地管理的各项措施，完善土地征用制度和补偿机制。合理开发和切实保护耕地，严格控制建设用地过快增长，提高土地利用综合效益。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645983" y="1597463"/>
            <a:ext cx="2264932" cy="2409291"/>
            <a:chOff x="645983" y="1597463"/>
            <a:chExt cx="2264932" cy="2409291"/>
          </a:xfrm>
        </p:grpSpPr>
        <p:sp>
          <p:nvSpPr>
            <p:cNvPr id="7" name="弧形 6"/>
            <p:cNvSpPr/>
            <p:nvPr/>
          </p:nvSpPr>
          <p:spPr>
            <a:xfrm>
              <a:off x="645983" y="1662599"/>
              <a:ext cx="2264932" cy="2264932"/>
            </a:xfrm>
            <a:prstGeom prst="arc">
              <a:avLst>
                <a:gd name="adj1" fmla="val 16200000"/>
                <a:gd name="adj2" fmla="val 5380469"/>
              </a:avLst>
            </a:prstGeom>
            <a:ln w="5715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5" name="椭圆 24"/>
            <p:cNvSpPr/>
            <p:nvPr/>
          </p:nvSpPr>
          <p:spPr>
            <a:xfrm>
              <a:off x="1703219" y="1597463"/>
              <a:ext cx="150456" cy="15045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6" name="椭圆 25"/>
            <p:cNvSpPr/>
            <p:nvPr/>
          </p:nvSpPr>
          <p:spPr>
            <a:xfrm>
              <a:off x="1703219" y="3856298"/>
              <a:ext cx="150456" cy="15045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6" name="任意多边形 24"/>
          <p:cNvSpPr/>
          <p:nvPr/>
        </p:nvSpPr>
        <p:spPr bwMode="auto">
          <a:xfrm>
            <a:off x="1457960" y="2299335"/>
            <a:ext cx="606425" cy="567690"/>
          </a:xfrm>
          <a:custGeom>
            <a:avLst/>
            <a:gdLst>
              <a:gd name="connsiteX0" fmla="*/ 241311 w 331352"/>
              <a:gd name="connsiteY0" fmla="*/ 265737 h 310187"/>
              <a:gd name="connsiteX1" fmla="*/ 227023 w 331352"/>
              <a:gd name="connsiteY1" fmla="*/ 280025 h 310187"/>
              <a:gd name="connsiteX2" fmla="*/ 241311 w 331352"/>
              <a:gd name="connsiteY2" fmla="*/ 294313 h 310187"/>
              <a:gd name="connsiteX3" fmla="*/ 255599 w 331352"/>
              <a:gd name="connsiteY3" fmla="*/ 280025 h 310187"/>
              <a:gd name="connsiteX4" fmla="*/ 241311 w 331352"/>
              <a:gd name="connsiteY4" fmla="*/ 265737 h 310187"/>
              <a:gd name="connsiteX5" fmla="*/ 125424 w 331352"/>
              <a:gd name="connsiteY5" fmla="*/ 265737 h 310187"/>
              <a:gd name="connsiteX6" fmla="*/ 111136 w 331352"/>
              <a:gd name="connsiteY6" fmla="*/ 280025 h 310187"/>
              <a:gd name="connsiteX7" fmla="*/ 125424 w 331352"/>
              <a:gd name="connsiteY7" fmla="*/ 294313 h 310187"/>
              <a:gd name="connsiteX8" fmla="*/ 139712 w 331352"/>
              <a:gd name="connsiteY8" fmla="*/ 280025 h 310187"/>
              <a:gd name="connsiteX9" fmla="*/ 125424 w 331352"/>
              <a:gd name="connsiteY9" fmla="*/ 265737 h 310187"/>
              <a:gd name="connsiteX10" fmla="*/ 242898 w 331352"/>
              <a:gd name="connsiteY10" fmla="*/ 168899 h 310187"/>
              <a:gd name="connsiteX11" fmla="*/ 242898 w 331352"/>
              <a:gd name="connsiteY11" fmla="*/ 192712 h 310187"/>
              <a:gd name="connsiteX12" fmla="*/ 268298 w 331352"/>
              <a:gd name="connsiteY12" fmla="*/ 192712 h 310187"/>
              <a:gd name="connsiteX13" fmla="*/ 276236 w 331352"/>
              <a:gd name="connsiteY13" fmla="*/ 168899 h 310187"/>
              <a:gd name="connsiteX14" fmla="*/ 173048 w 331352"/>
              <a:gd name="connsiteY14" fmla="*/ 168899 h 310187"/>
              <a:gd name="connsiteX15" fmla="*/ 173048 w 331352"/>
              <a:gd name="connsiteY15" fmla="*/ 192712 h 310187"/>
              <a:gd name="connsiteX16" fmla="*/ 222261 w 331352"/>
              <a:gd name="connsiteY16" fmla="*/ 192712 h 310187"/>
              <a:gd name="connsiteX17" fmla="*/ 222261 w 331352"/>
              <a:gd name="connsiteY17" fmla="*/ 168899 h 310187"/>
              <a:gd name="connsiteX18" fmla="*/ 120661 w 331352"/>
              <a:gd name="connsiteY18" fmla="*/ 168899 h 310187"/>
              <a:gd name="connsiteX19" fmla="*/ 128598 w 331352"/>
              <a:gd name="connsiteY19" fmla="*/ 192712 h 310187"/>
              <a:gd name="connsiteX20" fmla="*/ 152411 w 331352"/>
              <a:gd name="connsiteY20" fmla="*/ 192712 h 310187"/>
              <a:gd name="connsiteX21" fmla="*/ 152411 w 331352"/>
              <a:gd name="connsiteY21" fmla="*/ 168899 h 310187"/>
              <a:gd name="connsiteX22" fmla="*/ 242898 w 331352"/>
              <a:gd name="connsiteY22" fmla="*/ 119687 h 310187"/>
              <a:gd name="connsiteX23" fmla="*/ 242898 w 331352"/>
              <a:gd name="connsiteY23" fmla="*/ 148262 h 310187"/>
              <a:gd name="connsiteX24" fmla="*/ 282586 w 331352"/>
              <a:gd name="connsiteY24" fmla="*/ 148262 h 310187"/>
              <a:gd name="connsiteX25" fmla="*/ 290523 w 331352"/>
              <a:gd name="connsiteY25" fmla="*/ 119687 h 310187"/>
              <a:gd name="connsiteX26" fmla="*/ 173048 w 331352"/>
              <a:gd name="connsiteY26" fmla="*/ 119687 h 310187"/>
              <a:gd name="connsiteX27" fmla="*/ 173048 w 331352"/>
              <a:gd name="connsiteY27" fmla="*/ 148262 h 310187"/>
              <a:gd name="connsiteX28" fmla="*/ 222261 w 331352"/>
              <a:gd name="connsiteY28" fmla="*/ 148262 h 310187"/>
              <a:gd name="connsiteX29" fmla="*/ 222261 w 331352"/>
              <a:gd name="connsiteY29" fmla="*/ 119687 h 310187"/>
              <a:gd name="connsiteX30" fmla="*/ 103198 w 331352"/>
              <a:gd name="connsiteY30" fmla="*/ 119687 h 310187"/>
              <a:gd name="connsiteX31" fmla="*/ 112723 w 331352"/>
              <a:gd name="connsiteY31" fmla="*/ 148262 h 310187"/>
              <a:gd name="connsiteX32" fmla="*/ 152411 w 331352"/>
              <a:gd name="connsiteY32" fmla="*/ 148262 h 310187"/>
              <a:gd name="connsiteX33" fmla="*/ 152411 w 331352"/>
              <a:gd name="connsiteY33" fmla="*/ 119687 h 310187"/>
              <a:gd name="connsiteX34" fmla="*/ 242898 w 331352"/>
              <a:gd name="connsiteY34" fmla="*/ 75237 h 310187"/>
              <a:gd name="connsiteX35" fmla="*/ 242898 w 331352"/>
              <a:gd name="connsiteY35" fmla="*/ 99050 h 310187"/>
              <a:gd name="connsiteX36" fmla="*/ 296873 w 331352"/>
              <a:gd name="connsiteY36" fmla="*/ 99050 h 310187"/>
              <a:gd name="connsiteX37" fmla="*/ 304811 w 331352"/>
              <a:gd name="connsiteY37" fmla="*/ 75237 h 310187"/>
              <a:gd name="connsiteX38" fmla="*/ 173048 w 331352"/>
              <a:gd name="connsiteY38" fmla="*/ 75237 h 310187"/>
              <a:gd name="connsiteX39" fmla="*/ 173048 w 331352"/>
              <a:gd name="connsiteY39" fmla="*/ 99050 h 310187"/>
              <a:gd name="connsiteX40" fmla="*/ 222261 w 331352"/>
              <a:gd name="connsiteY40" fmla="*/ 99050 h 310187"/>
              <a:gd name="connsiteX41" fmla="*/ 222261 w 331352"/>
              <a:gd name="connsiteY41" fmla="*/ 75237 h 310187"/>
              <a:gd name="connsiteX42" fmla="*/ 87323 w 331352"/>
              <a:gd name="connsiteY42" fmla="*/ 75237 h 310187"/>
              <a:gd name="connsiteX43" fmla="*/ 95261 w 331352"/>
              <a:gd name="connsiteY43" fmla="*/ 99050 h 310187"/>
              <a:gd name="connsiteX44" fmla="*/ 152411 w 331352"/>
              <a:gd name="connsiteY44" fmla="*/ 99050 h 310187"/>
              <a:gd name="connsiteX45" fmla="*/ 152411 w 331352"/>
              <a:gd name="connsiteY45" fmla="*/ 75237 h 310187"/>
              <a:gd name="connsiteX46" fmla="*/ 13989 w 331352"/>
              <a:gd name="connsiteY46" fmla="*/ 328 h 310187"/>
              <a:gd name="connsiteX47" fmla="*/ 64579 w 331352"/>
              <a:gd name="connsiteY47" fmla="*/ 19694 h 310187"/>
              <a:gd name="connsiteX48" fmla="*/ 69768 w 331352"/>
              <a:gd name="connsiteY48" fmla="*/ 26149 h 310187"/>
              <a:gd name="connsiteX49" fmla="*/ 80145 w 331352"/>
              <a:gd name="connsiteY49" fmla="*/ 54553 h 310187"/>
              <a:gd name="connsiteX50" fmla="*/ 81442 w 331352"/>
              <a:gd name="connsiteY50" fmla="*/ 54553 h 310187"/>
              <a:gd name="connsiteX51" fmla="*/ 321421 w 331352"/>
              <a:gd name="connsiteY51" fmla="*/ 54553 h 310187"/>
              <a:gd name="connsiteX52" fmla="*/ 329204 w 331352"/>
              <a:gd name="connsiteY52" fmla="*/ 58426 h 310187"/>
              <a:gd name="connsiteX53" fmla="*/ 330501 w 331352"/>
              <a:gd name="connsiteY53" fmla="*/ 68755 h 310187"/>
              <a:gd name="connsiteX54" fmla="*/ 286397 w 331352"/>
              <a:gd name="connsiteY54" fmla="*/ 205610 h 310187"/>
              <a:gd name="connsiteX55" fmla="*/ 276019 w 331352"/>
              <a:gd name="connsiteY55" fmla="*/ 213356 h 310187"/>
              <a:gd name="connsiteX56" fmla="*/ 120358 w 331352"/>
              <a:gd name="connsiteY56" fmla="*/ 213356 h 310187"/>
              <a:gd name="connsiteX57" fmla="*/ 116466 w 331352"/>
              <a:gd name="connsiteY57" fmla="*/ 212065 h 310187"/>
              <a:gd name="connsiteX58" fmla="*/ 106089 w 331352"/>
              <a:gd name="connsiteY58" fmla="*/ 240469 h 310187"/>
              <a:gd name="connsiteX59" fmla="*/ 276019 w 331352"/>
              <a:gd name="connsiteY59" fmla="*/ 240469 h 310187"/>
              <a:gd name="connsiteX60" fmla="*/ 285100 w 331352"/>
              <a:gd name="connsiteY60" fmla="*/ 248215 h 310187"/>
              <a:gd name="connsiteX61" fmla="*/ 276019 w 331352"/>
              <a:gd name="connsiteY61" fmla="*/ 257253 h 310187"/>
              <a:gd name="connsiteX62" fmla="*/ 266939 w 331352"/>
              <a:gd name="connsiteY62" fmla="*/ 257253 h 310187"/>
              <a:gd name="connsiteX63" fmla="*/ 274722 w 331352"/>
              <a:gd name="connsiteY63" fmla="*/ 279201 h 310187"/>
              <a:gd name="connsiteX64" fmla="*/ 242293 w 331352"/>
              <a:gd name="connsiteY64" fmla="*/ 310187 h 310187"/>
              <a:gd name="connsiteX65" fmla="*/ 211160 w 331352"/>
              <a:gd name="connsiteY65" fmla="*/ 279201 h 310187"/>
              <a:gd name="connsiteX66" fmla="*/ 218943 w 331352"/>
              <a:gd name="connsiteY66" fmla="*/ 257253 h 310187"/>
              <a:gd name="connsiteX67" fmla="*/ 148896 w 331352"/>
              <a:gd name="connsiteY67" fmla="*/ 257253 h 310187"/>
              <a:gd name="connsiteX68" fmla="*/ 157976 w 331352"/>
              <a:gd name="connsiteY68" fmla="*/ 279201 h 310187"/>
              <a:gd name="connsiteX69" fmla="*/ 125547 w 331352"/>
              <a:gd name="connsiteY69" fmla="*/ 310187 h 310187"/>
              <a:gd name="connsiteX70" fmla="*/ 93117 w 331352"/>
              <a:gd name="connsiteY70" fmla="*/ 279201 h 310187"/>
              <a:gd name="connsiteX71" fmla="*/ 102197 w 331352"/>
              <a:gd name="connsiteY71" fmla="*/ 257253 h 310187"/>
              <a:gd name="connsiteX72" fmla="*/ 93117 w 331352"/>
              <a:gd name="connsiteY72" fmla="*/ 257253 h 310187"/>
              <a:gd name="connsiteX73" fmla="*/ 86631 w 331352"/>
              <a:gd name="connsiteY73" fmla="*/ 253380 h 310187"/>
              <a:gd name="connsiteX74" fmla="*/ 85334 w 331352"/>
              <a:gd name="connsiteY74" fmla="*/ 245633 h 310187"/>
              <a:gd name="connsiteX75" fmla="*/ 100900 w 331352"/>
              <a:gd name="connsiteY75" fmla="*/ 201737 h 310187"/>
              <a:gd name="connsiteX76" fmla="*/ 107386 w 331352"/>
              <a:gd name="connsiteY76" fmla="*/ 196572 h 310187"/>
              <a:gd name="connsiteX77" fmla="*/ 51607 w 331352"/>
              <a:gd name="connsiteY77" fmla="*/ 37769 h 310187"/>
              <a:gd name="connsiteX78" fmla="*/ 6206 w 331352"/>
              <a:gd name="connsiteY78" fmla="*/ 19694 h 310187"/>
              <a:gd name="connsiteX79" fmla="*/ 1017 w 331352"/>
              <a:gd name="connsiteY79" fmla="*/ 6783 h 310187"/>
              <a:gd name="connsiteX80" fmla="*/ 13989 w 331352"/>
              <a:gd name="connsiteY80" fmla="*/ 328 h 31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1352" h="310187">
                <a:moveTo>
                  <a:pt x="241311" y="265737"/>
                </a:moveTo>
                <a:cubicBezTo>
                  <a:pt x="233420" y="265737"/>
                  <a:pt x="227023" y="272134"/>
                  <a:pt x="227023" y="280025"/>
                </a:cubicBezTo>
                <a:cubicBezTo>
                  <a:pt x="227023" y="287916"/>
                  <a:pt x="233420" y="294313"/>
                  <a:pt x="241311" y="294313"/>
                </a:cubicBezTo>
                <a:cubicBezTo>
                  <a:pt x="249202" y="294313"/>
                  <a:pt x="255599" y="287916"/>
                  <a:pt x="255599" y="280025"/>
                </a:cubicBezTo>
                <a:cubicBezTo>
                  <a:pt x="255599" y="272134"/>
                  <a:pt x="249202" y="265737"/>
                  <a:pt x="241311" y="265737"/>
                </a:cubicBezTo>
                <a:close/>
                <a:moveTo>
                  <a:pt x="125424" y="265737"/>
                </a:moveTo>
                <a:cubicBezTo>
                  <a:pt x="117533" y="265737"/>
                  <a:pt x="111136" y="272134"/>
                  <a:pt x="111136" y="280025"/>
                </a:cubicBezTo>
                <a:cubicBezTo>
                  <a:pt x="111136" y="287916"/>
                  <a:pt x="117533" y="294313"/>
                  <a:pt x="125424" y="294313"/>
                </a:cubicBezTo>
                <a:cubicBezTo>
                  <a:pt x="133315" y="294313"/>
                  <a:pt x="139712" y="287916"/>
                  <a:pt x="139712" y="280025"/>
                </a:cubicBezTo>
                <a:cubicBezTo>
                  <a:pt x="139712" y="272134"/>
                  <a:pt x="133315" y="265737"/>
                  <a:pt x="125424" y="265737"/>
                </a:cubicBezTo>
                <a:close/>
                <a:moveTo>
                  <a:pt x="242898" y="168899"/>
                </a:moveTo>
                <a:lnTo>
                  <a:pt x="242898" y="192712"/>
                </a:lnTo>
                <a:lnTo>
                  <a:pt x="268298" y="192712"/>
                </a:lnTo>
                <a:lnTo>
                  <a:pt x="276236" y="168899"/>
                </a:lnTo>
                <a:close/>
                <a:moveTo>
                  <a:pt x="173048" y="168899"/>
                </a:moveTo>
                <a:lnTo>
                  <a:pt x="173048" y="192712"/>
                </a:lnTo>
                <a:lnTo>
                  <a:pt x="222261" y="192712"/>
                </a:lnTo>
                <a:lnTo>
                  <a:pt x="222261" y="168899"/>
                </a:lnTo>
                <a:close/>
                <a:moveTo>
                  <a:pt x="120661" y="168899"/>
                </a:moveTo>
                <a:lnTo>
                  <a:pt x="128598" y="192712"/>
                </a:lnTo>
                <a:lnTo>
                  <a:pt x="152411" y="192712"/>
                </a:lnTo>
                <a:lnTo>
                  <a:pt x="152411" y="168899"/>
                </a:lnTo>
                <a:close/>
                <a:moveTo>
                  <a:pt x="242898" y="119687"/>
                </a:moveTo>
                <a:lnTo>
                  <a:pt x="242898" y="148262"/>
                </a:lnTo>
                <a:lnTo>
                  <a:pt x="282586" y="148262"/>
                </a:lnTo>
                <a:lnTo>
                  <a:pt x="290523" y="119687"/>
                </a:lnTo>
                <a:close/>
                <a:moveTo>
                  <a:pt x="173048" y="119687"/>
                </a:moveTo>
                <a:lnTo>
                  <a:pt x="173048" y="148262"/>
                </a:lnTo>
                <a:lnTo>
                  <a:pt x="222261" y="148262"/>
                </a:lnTo>
                <a:lnTo>
                  <a:pt x="222261" y="119687"/>
                </a:lnTo>
                <a:close/>
                <a:moveTo>
                  <a:pt x="103198" y="119687"/>
                </a:moveTo>
                <a:lnTo>
                  <a:pt x="112723" y="148262"/>
                </a:lnTo>
                <a:lnTo>
                  <a:pt x="152411" y="148262"/>
                </a:lnTo>
                <a:lnTo>
                  <a:pt x="152411" y="119687"/>
                </a:lnTo>
                <a:close/>
                <a:moveTo>
                  <a:pt x="242898" y="75237"/>
                </a:moveTo>
                <a:lnTo>
                  <a:pt x="242898" y="99050"/>
                </a:lnTo>
                <a:lnTo>
                  <a:pt x="296873" y="99050"/>
                </a:lnTo>
                <a:lnTo>
                  <a:pt x="304811" y="75237"/>
                </a:lnTo>
                <a:close/>
                <a:moveTo>
                  <a:pt x="173048" y="75237"/>
                </a:moveTo>
                <a:lnTo>
                  <a:pt x="173048" y="99050"/>
                </a:lnTo>
                <a:lnTo>
                  <a:pt x="222261" y="99050"/>
                </a:lnTo>
                <a:lnTo>
                  <a:pt x="222261" y="75237"/>
                </a:lnTo>
                <a:close/>
                <a:moveTo>
                  <a:pt x="87323" y="75237"/>
                </a:moveTo>
                <a:lnTo>
                  <a:pt x="95261" y="99050"/>
                </a:lnTo>
                <a:lnTo>
                  <a:pt x="152411" y="99050"/>
                </a:lnTo>
                <a:lnTo>
                  <a:pt x="152411" y="75237"/>
                </a:lnTo>
                <a:close/>
                <a:moveTo>
                  <a:pt x="13989" y="328"/>
                </a:moveTo>
                <a:cubicBezTo>
                  <a:pt x="13989" y="328"/>
                  <a:pt x="13989" y="328"/>
                  <a:pt x="64579" y="19694"/>
                </a:cubicBezTo>
                <a:cubicBezTo>
                  <a:pt x="67173" y="20985"/>
                  <a:pt x="68471" y="23567"/>
                  <a:pt x="69768" y="26149"/>
                </a:cubicBezTo>
                <a:cubicBezTo>
                  <a:pt x="69768" y="26149"/>
                  <a:pt x="69768" y="26149"/>
                  <a:pt x="80145" y="54553"/>
                </a:cubicBezTo>
                <a:cubicBezTo>
                  <a:pt x="80145" y="54553"/>
                  <a:pt x="81442" y="54553"/>
                  <a:pt x="81442" y="54553"/>
                </a:cubicBezTo>
                <a:cubicBezTo>
                  <a:pt x="81442" y="54553"/>
                  <a:pt x="81442" y="54553"/>
                  <a:pt x="321421" y="54553"/>
                </a:cubicBezTo>
                <a:cubicBezTo>
                  <a:pt x="324015" y="54553"/>
                  <a:pt x="327907" y="55844"/>
                  <a:pt x="329204" y="58426"/>
                </a:cubicBezTo>
                <a:cubicBezTo>
                  <a:pt x="331798" y="62300"/>
                  <a:pt x="331798" y="64882"/>
                  <a:pt x="330501" y="68755"/>
                </a:cubicBezTo>
                <a:cubicBezTo>
                  <a:pt x="330501" y="68755"/>
                  <a:pt x="330501" y="68755"/>
                  <a:pt x="286397" y="205610"/>
                </a:cubicBezTo>
                <a:cubicBezTo>
                  <a:pt x="285100" y="210774"/>
                  <a:pt x="281208" y="213356"/>
                  <a:pt x="276019" y="213356"/>
                </a:cubicBezTo>
                <a:cubicBezTo>
                  <a:pt x="276019" y="213356"/>
                  <a:pt x="276019" y="213356"/>
                  <a:pt x="120358" y="213356"/>
                </a:cubicBezTo>
                <a:cubicBezTo>
                  <a:pt x="119061" y="213356"/>
                  <a:pt x="117763" y="213356"/>
                  <a:pt x="116466" y="212065"/>
                </a:cubicBezTo>
                <a:cubicBezTo>
                  <a:pt x="116466" y="212065"/>
                  <a:pt x="116466" y="212065"/>
                  <a:pt x="106089" y="240469"/>
                </a:cubicBezTo>
                <a:cubicBezTo>
                  <a:pt x="106089" y="240469"/>
                  <a:pt x="106089" y="240469"/>
                  <a:pt x="276019" y="240469"/>
                </a:cubicBezTo>
                <a:cubicBezTo>
                  <a:pt x="281208" y="240469"/>
                  <a:pt x="285100" y="244342"/>
                  <a:pt x="285100" y="248215"/>
                </a:cubicBezTo>
                <a:cubicBezTo>
                  <a:pt x="285100" y="253380"/>
                  <a:pt x="281208" y="257253"/>
                  <a:pt x="276019" y="257253"/>
                </a:cubicBezTo>
                <a:cubicBezTo>
                  <a:pt x="276019" y="257253"/>
                  <a:pt x="276019" y="257253"/>
                  <a:pt x="266939" y="257253"/>
                </a:cubicBezTo>
                <a:cubicBezTo>
                  <a:pt x="272128" y="263708"/>
                  <a:pt x="274722" y="270164"/>
                  <a:pt x="274722" y="279201"/>
                </a:cubicBezTo>
                <a:cubicBezTo>
                  <a:pt x="274722" y="295985"/>
                  <a:pt x="260453" y="310187"/>
                  <a:pt x="242293" y="310187"/>
                </a:cubicBezTo>
                <a:cubicBezTo>
                  <a:pt x="225429" y="310187"/>
                  <a:pt x="211160" y="295985"/>
                  <a:pt x="211160" y="279201"/>
                </a:cubicBezTo>
                <a:cubicBezTo>
                  <a:pt x="211160" y="270164"/>
                  <a:pt x="213755" y="263708"/>
                  <a:pt x="218943" y="257253"/>
                </a:cubicBezTo>
                <a:cubicBezTo>
                  <a:pt x="218943" y="257253"/>
                  <a:pt x="218943" y="257253"/>
                  <a:pt x="148896" y="257253"/>
                </a:cubicBezTo>
                <a:cubicBezTo>
                  <a:pt x="154084" y="263708"/>
                  <a:pt x="157976" y="270164"/>
                  <a:pt x="157976" y="279201"/>
                </a:cubicBezTo>
                <a:cubicBezTo>
                  <a:pt x="157976" y="295985"/>
                  <a:pt x="143707" y="310187"/>
                  <a:pt x="125547" y="310187"/>
                </a:cubicBezTo>
                <a:cubicBezTo>
                  <a:pt x="108683" y="310187"/>
                  <a:pt x="93117" y="295985"/>
                  <a:pt x="93117" y="279201"/>
                </a:cubicBezTo>
                <a:cubicBezTo>
                  <a:pt x="93117" y="270164"/>
                  <a:pt x="97009" y="263708"/>
                  <a:pt x="102197" y="257253"/>
                </a:cubicBezTo>
                <a:cubicBezTo>
                  <a:pt x="102197" y="257253"/>
                  <a:pt x="102197" y="257253"/>
                  <a:pt x="93117" y="257253"/>
                </a:cubicBezTo>
                <a:cubicBezTo>
                  <a:pt x="90523" y="257253"/>
                  <a:pt x="87928" y="255962"/>
                  <a:pt x="86631" y="253380"/>
                </a:cubicBezTo>
                <a:cubicBezTo>
                  <a:pt x="85334" y="252089"/>
                  <a:pt x="84037" y="248215"/>
                  <a:pt x="85334" y="245633"/>
                </a:cubicBezTo>
                <a:cubicBezTo>
                  <a:pt x="85334" y="245633"/>
                  <a:pt x="85334" y="245633"/>
                  <a:pt x="100900" y="201737"/>
                </a:cubicBezTo>
                <a:cubicBezTo>
                  <a:pt x="102197" y="199154"/>
                  <a:pt x="104792" y="196572"/>
                  <a:pt x="107386" y="196572"/>
                </a:cubicBezTo>
                <a:cubicBezTo>
                  <a:pt x="107386" y="196572"/>
                  <a:pt x="107386" y="196572"/>
                  <a:pt x="51607" y="37769"/>
                </a:cubicBezTo>
                <a:cubicBezTo>
                  <a:pt x="51607" y="37769"/>
                  <a:pt x="51607" y="37769"/>
                  <a:pt x="6206" y="19694"/>
                </a:cubicBezTo>
                <a:cubicBezTo>
                  <a:pt x="1017" y="18403"/>
                  <a:pt x="-1577" y="11948"/>
                  <a:pt x="1017" y="6783"/>
                </a:cubicBezTo>
                <a:cubicBezTo>
                  <a:pt x="2315" y="1619"/>
                  <a:pt x="8800" y="-963"/>
                  <a:pt x="13989" y="32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83360" y="113030"/>
            <a:ext cx="6922770" cy="4030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98145"/>
            <a:r>
              <a:rPr lang="zh-CN" sz="1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仿宋_GBK" panose="03000509000000000000" charset="-122"/>
                <a:sym typeface="+mn-ea"/>
              </a:rPr>
              <a:t>增强科技推广力度</a:t>
            </a:r>
            <a:endParaRPr lang="zh-CN" sz="16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方正仿宋_GBK" panose="03000509000000000000" charset="-122"/>
            </a:endParaRPr>
          </a:p>
          <a:p>
            <a:pPr marL="0" indent="398145"/>
            <a:r>
              <a:rPr sz="1600" b="0">
                <a:ea typeface="方正仿宋_GBK" panose="03000509000000000000" charset="-122"/>
              </a:rPr>
              <a:t>继续贯彻“经济建设须依靠科学技术，科学技术工作必须面向建设”的方针，牢固树立科学技术是第一生产力的观点，提高科技增长中科技因素的含量。</a:t>
            </a:r>
            <a:endParaRPr sz="1600" b="0">
              <a:ea typeface="方正仿宋_GBK" panose="03000509000000000000" charset="-122"/>
            </a:endParaRPr>
          </a:p>
          <a:p>
            <a:pPr marL="0" indent="398145"/>
            <a:r>
              <a:rPr sz="1600" b="0">
                <a:ea typeface="方正仿宋_GBK" panose="03000509000000000000" charset="-122"/>
              </a:rPr>
              <a:t>（一）加大科技人才培养力度。把科技人才培养、发展科技同全镇经济建设紧密结合起来，积极开展“科技创先”活动。加强农业科技队伍建设，充分发挥科学技术在工农业生产中的作用。</a:t>
            </a:r>
            <a:endParaRPr sz="1600" b="0">
              <a:ea typeface="方正仿宋_GBK" panose="03000509000000000000" charset="-122"/>
            </a:endParaRPr>
          </a:p>
          <a:p>
            <a:pPr marL="0" indent="398145"/>
            <a:r>
              <a:rPr sz="1600" b="0">
                <a:ea typeface="方正仿宋_GBK" panose="03000509000000000000" charset="-122"/>
              </a:rPr>
              <a:t>（二）做好“科技兴农”文章。实施新型农民培训工程，开展科技进社区、进学校、进农村活动，推行农科相结合，全面普及农业科技知识，推广农村实用科技，切实提高经济增长的科技含量，促进科技进步与产业升级、民生改善紧密结合，优先发展基础产业，开发优势资源产业，使经济建设真正转移到依靠科技进步和提高劳动者素质上来。</a:t>
            </a:r>
            <a:endParaRPr sz="1600" b="0">
              <a:ea typeface="方正仿宋_GBK" panose="03000509000000000000" charset="-122"/>
            </a:endParaRPr>
          </a:p>
          <a:p>
            <a:pPr marL="0" indent="398145"/>
            <a:r>
              <a:rPr sz="1600" b="0">
                <a:ea typeface="方正仿宋_GBK" panose="03000509000000000000" charset="-122"/>
              </a:rPr>
              <a:t>（三）加强科技基础设施建设。深入实施全民科学素质行动计划，加强科普基础设施建设、建设科技活动室，强化面向公众的科学普及。稳定和完善促进科技进步的政策，建立健全灵活有效的引进、消化、吸收、创新、推广和运有相结合的科技新机制，充分调动科技人员的积极性和主动性。</a:t>
            </a:r>
            <a:endParaRPr sz="1600" b="0">
              <a:ea typeface="方正仿宋_GBK" panose="03000509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645983" y="1597463"/>
            <a:ext cx="2264932" cy="2409291"/>
            <a:chOff x="645983" y="1597463"/>
            <a:chExt cx="2264932" cy="2409291"/>
          </a:xfrm>
        </p:grpSpPr>
        <p:sp>
          <p:nvSpPr>
            <p:cNvPr id="7" name="弧形 6"/>
            <p:cNvSpPr/>
            <p:nvPr/>
          </p:nvSpPr>
          <p:spPr>
            <a:xfrm>
              <a:off x="645983" y="1662599"/>
              <a:ext cx="2264932" cy="2264932"/>
            </a:xfrm>
            <a:prstGeom prst="arc">
              <a:avLst>
                <a:gd name="adj1" fmla="val 16200000"/>
                <a:gd name="adj2" fmla="val 5380469"/>
              </a:avLst>
            </a:prstGeom>
            <a:ln w="5715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5" name="椭圆 24"/>
            <p:cNvSpPr/>
            <p:nvPr/>
          </p:nvSpPr>
          <p:spPr>
            <a:xfrm>
              <a:off x="1703219" y="1597463"/>
              <a:ext cx="150456" cy="15045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6" name="椭圆 25"/>
            <p:cNvSpPr/>
            <p:nvPr/>
          </p:nvSpPr>
          <p:spPr>
            <a:xfrm>
              <a:off x="1703219" y="3856298"/>
              <a:ext cx="150456" cy="15045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6" name="任意多边形 24"/>
          <p:cNvSpPr/>
          <p:nvPr/>
        </p:nvSpPr>
        <p:spPr bwMode="auto">
          <a:xfrm>
            <a:off x="1457960" y="2299335"/>
            <a:ext cx="606425" cy="567690"/>
          </a:xfrm>
          <a:custGeom>
            <a:avLst/>
            <a:gdLst>
              <a:gd name="connsiteX0" fmla="*/ 241311 w 331352"/>
              <a:gd name="connsiteY0" fmla="*/ 265737 h 310187"/>
              <a:gd name="connsiteX1" fmla="*/ 227023 w 331352"/>
              <a:gd name="connsiteY1" fmla="*/ 280025 h 310187"/>
              <a:gd name="connsiteX2" fmla="*/ 241311 w 331352"/>
              <a:gd name="connsiteY2" fmla="*/ 294313 h 310187"/>
              <a:gd name="connsiteX3" fmla="*/ 255599 w 331352"/>
              <a:gd name="connsiteY3" fmla="*/ 280025 h 310187"/>
              <a:gd name="connsiteX4" fmla="*/ 241311 w 331352"/>
              <a:gd name="connsiteY4" fmla="*/ 265737 h 310187"/>
              <a:gd name="connsiteX5" fmla="*/ 125424 w 331352"/>
              <a:gd name="connsiteY5" fmla="*/ 265737 h 310187"/>
              <a:gd name="connsiteX6" fmla="*/ 111136 w 331352"/>
              <a:gd name="connsiteY6" fmla="*/ 280025 h 310187"/>
              <a:gd name="connsiteX7" fmla="*/ 125424 w 331352"/>
              <a:gd name="connsiteY7" fmla="*/ 294313 h 310187"/>
              <a:gd name="connsiteX8" fmla="*/ 139712 w 331352"/>
              <a:gd name="connsiteY8" fmla="*/ 280025 h 310187"/>
              <a:gd name="connsiteX9" fmla="*/ 125424 w 331352"/>
              <a:gd name="connsiteY9" fmla="*/ 265737 h 310187"/>
              <a:gd name="connsiteX10" fmla="*/ 242898 w 331352"/>
              <a:gd name="connsiteY10" fmla="*/ 168899 h 310187"/>
              <a:gd name="connsiteX11" fmla="*/ 242898 w 331352"/>
              <a:gd name="connsiteY11" fmla="*/ 192712 h 310187"/>
              <a:gd name="connsiteX12" fmla="*/ 268298 w 331352"/>
              <a:gd name="connsiteY12" fmla="*/ 192712 h 310187"/>
              <a:gd name="connsiteX13" fmla="*/ 276236 w 331352"/>
              <a:gd name="connsiteY13" fmla="*/ 168899 h 310187"/>
              <a:gd name="connsiteX14" fmla="*/ 173048 w 331352"/>
              <a:gd name="connsiteY14" fmla="*/ 168899 h 310187"/>
              <a:gd name="connsiteX15" fmla="*/ 173048 w 331352"/>
              <a:gd name="connsiteY15" fmla="*/ 192712 h 310187"/>
              <a:gd name="connsiteX16" fmla="*/ 222261 w 331352"/>
              <a:gd name="connsiteY16" fmla="*/ 192712 h 310187"/>
              <a:gd name="connsiteX17" fmla="*/ 222261 w 331352"/>
              <a:gd name="connsiteY17" fmla="*/ 168899 h 310187"/>
              <a:gd name="connsiteX18" fmla="*/ 120661 w 331352"/>
              <a:gd name="connsiteY18" fmla="*/ 168899 h 310187"/>
              <a:gd name="connsiteX19" fmla="*/ 128598 w 331352"/>
              <a:gd name="connsiteY19" fmla="*/ 192712 h 310187"/>
              <a:gd name="connsiteX20" fmla="*/ 152411 w 331352"/>
              <a:gd name="connsiteY20" fmla="*/ 192712 h 310187"/>
              <a:gd name="connsiteX21" fmla="*/ 152411 w 331352"/>
              <a:gd name="connsiteY21" fmla="*/ 168899 h 310187"/>
              <a:gd name="connsiteX22" fmla="*/ 242898 w 331352"/>
              <a:gd name="connsiteY22" fmla="*/ 119687 h 310187"/>
              <a:gd name="connsiteX23" fmla="*/ 242898 w 331352"/>
              <a:gd name="connsiteY23" fmla="*/ 148262 h 310187"/>
              <a:gd name="connsiteX24" fmla="*/ 282586 w 331352"/>
              <a:gd name="connsiteY24" fmla="*/ 148262 h 310187"/>
              <a:gd name="connsiteX25" fmla="*/ 290523 w 331352"/>
              <a:gd name="connsiteY25" fmla="*/ 119687 h 310187"/>
              <a:gd name="connsiteX26" fmla="*/ 173048 w 331352"/>
              <a:gd name="connsiteY26" fmla="*/ 119687 h 310187"/>
              <a:gd name="connsiteX27" fmla="*/ 173048 w 331352"/>
              <a:gd name="connsiteY27" fmla="*/ 148262 h 310187"/>
              <a:gd name="connsiteX28" fmla="*/ 222261 w 331352"/>
              <a:gd name="connsiteY28" fmla="*/ 148262 h 310187"/>
              <a:gd name="connsiteX29" fmla="*/ 222261 w 331352"/>
              <a:gd name="connsiteY29" fmla="*/ 119687 h 310187"/>
              <a:gd name="connsiteX30" fmla="*/ 103198 w 331352"/>
              <a:gd name="connsiteY30" fmla="*/ 119687 h 310187"/>
              <a:gd name="connsiteX31" fmla="*/ 112723 w 331352"/>
              <a:gd name="connsiteY31" fmla="*/ 148262 h 310187"/>
              <a:gd name="connsiteX32" fmla="*/ 152411 w 331352"/>
              <a:gd name="connsiteY32" fmla="*/ 148262 h 310187"/>
              <a:gd name="connsiteX33" fmla="*/ 152411 w 331352"/>
              <a:gd name="connsiteY33" fmla="*/ 119687 h 310187"/>
              <a:gd name="connsiteX34" fmla="*/ 242898 w 331352"/>
              <a:gd name="connsiteY34" fmla="*/ 75237 h 310187"/>
              <a:gd name="connsiteX35" fmla="*/ 242898 w 331352"/>
              <a:gd name="connsiteY35" fmla="*/ 99050 h 310187"/>
              <a:gd name="connsiteX36" fmla="*/ 296873 w 331352"/>
              <a:gd name="connsiteY36" fmla="*/ 99050 h 310187"/>
              <a:gd name="connsiteX37" fmla="*/ 304811 w 331352"/>
              <a:gd name="connsiteY37" fmla="*/ 75237 h 310187"/>
              <a:gd name="connsiteX38" fmla="*/ 173048 w 331352"/>
              <a:gd name="connsiteY38" fmla="*/ 75237 h 310187"/>
              <a:gd name="connsiteX39" fmla="*/ 173048 w 331352"/>
              <a:gd name="connsiteY39" fmla="*/ 99050 h 310187"/>
              <a:gd name="connsiteX40" fmla="*/ 222261 w 331352"/>
              <a:gd name="connsiteY40" fmla="*/ 99050 h 310187"/>
              <a:gd name="connsiteX41" fmla="*/ 222261 w 331352"/>
              <a:gd name="connsiteY41" fmla="*/ 75237 h 310187"/>
              <a:gd name="connsiteX42" fmla="*/ 87323 w 331352"/>
              <a:gd name="connsiteY42" fmla="*/ 75237 h 310187"/>
              <a:gd name="connsiteX43" fmla="*/ 95261 w 331352"/>
              <a:gd name="connsiteY43" fmla="*/ 99050 h 310187"/>
              <a:gd name="connsiteX44" fmla="*/ 152411 w 331352"/>
              <a:gd name="connsiteY44" fmla="*/ 99050 h 310187"/>
              <a:gd name="connsiteX45" fmla="*/ 152411 w 331352"/>
              <a:gd name="connsiteY45" fmla="*/ 75237 h 310187"/>
              <a:gd name="connsiteX46" fmla="*/ 13989 w 331352"/>
              <a:gd name="connsiteY46" fmla="*/ 328 h 310187"/>
              <a:gd name="connsiteX47" fmla="*/ 64579 w 331352"/>
              <a:gd name="connsiteY47" fmla="*/ 19694 h 310187"/>
              <a:gd name="connsiteX48" fmla="*/ 69768 w 331352"/>
              <a:gd name="connsiteY48" fmla="*/ 26149 h 310187"/>
              <a:gd name="connsiteX49" fmla="*/ 80145 w 331352"/>
              <a:gd name="connsiteY49" fmla="*/ 54553 h 310187"/>
              <a:gd name="connsiteX50" fmla="*/ 81442 w 331352"/>
              <a:gd name="connsiteY50" fmla="*/ 54553 h 310187"/>
              <a:gd name="connsiteX51" fmla="*/ 321421 w 331352"/>
              <a:gd name="connsiteY51" fmla="*/ 54553 h 310187"/>
              <a:gd name="connsiteX52" fmla="*/ 329204 w 331352"/>
              <a:gd name="connsiteY52" fmla="*/ 58426 h 310187"/>
              <a:gd name="connsiteX53" fmla="*/ 330501 w 331352"/>
              <a:gd name="connsiteY53" fmla="*/ 68755 h 310187"/>
              <a:gd name="connsiteX54" fmla="*/ 286397 w 331352"/>
              <a:gd name="connsiteY54" fmla="*/ 205610 h 310187"/>
              <a:gd name="connsiteX55" fmla="*/ 276019 w 331352"/>
              <a:gd name="connsiteY55" fmla="*/ 213356 h 310187"/>
              <a:gd name="connsiteX56" fmla="*/ 120358 w 331352"/>
              <a:gd name="connsiteY56" fmla="*/ 213356 h 310187"/>
              <a:gd name="connsiteX57" fmla="*/ 116466 w 331352"/>
              <a:gd name="connsiteY57" fmla="*/ 212065 h 310187"/>
              <a:gd name="connsiteX58" fmla="*/ 106089 w 331352"/>
              <a:gd name="connsiteY58" fmla="*/ 240469 h 310187"/>
              <a:gd name="connsiteX59" fmla="*/ 276019 w 331352"/>
              <a:gd name="connsiteY59" fmla="*/ 240469 h 310187"/>
              <a:gd name="connsiteX60" fmla="*/ 285100 w 331352"/>
              <a:gd name="connsiteY60" fmla="*/ 248215 h 310187"/>
              <a:gd name="connsiteX61" fmla="*/ 276019 w 331352"/>
              <a:gd name="connsiteY61" fmla="*/ 257253 h 310187"/>
              <a:gd name="connsiteX62" fmla="*/ 266939 w 331352"/>
              <a:gd name="connsiteY62" fmla="*/ 257253 h 310187"/>
              <a:gd name="connsiteX63" fmla="*/ 274722 w 331352"/>
              <a:gd name="connsiteY63" fmla="*/ 279201 h 310187"/>
              <a:gd name="connsiteX64" fmla="*/ 242293 w 331352"/>
              <a:gd name="connsiteY64" fmla="*/ 310187 h 310187"/>
              <a:gd name="connsiteX65" fmla="*/ 211160 w 331352"/>
              <a:gd name="connsiteY65" fmla="*/ 279201 h 310187"/>
              <a:gd name="connsiteX66" fmla="*/ 218943 w 331352"/>
              <a:gd name="connsiteY66" fmla="*/ 257253 h 310187"/>
              <a:gd name="connsiteX67" fmla="*/ 148896 w 331352"/>
              <a:gd name="connsiteY67" fmla="*/ 257253 h 310187"/>
              <a:gd name="connsiteX68" fmla="*/ 157976 w 331352"/>
              <a:gd name="connsiteY68" fmla="*/ 279201 h 310187"/>
              <a:gd name="connsiteX69" fmla="*/ 125547 w 331352"/>
              <a:gd name="connsiteY69" fmla="*/ 310187 h 310187"/>
              <a:gd name="connsiteX70" fmla="*/ 93117 w 331352"/>
              <a:gd name="connsiteY70" fmla="*/ 279201 h 310187"/>
              <a:gd name="connsiteX71" fmla="*/ 102197 w 331352"/>
              <a:gd name="connsiteY71" fmla="*/ 257253 h 310187"/>
              <a:gd name="connsiteX72" fmla="*/ 93117 w 331352"/>
              <a:gd name="connsiteY72" fmla="*/ 257253 h 310187"/>
              <a:gd name="connsiteX73" fmla="*/ 86631 w 331352"/>
              <a:gd name="connsiteY73" fmla="*/ 253380 h 310187"/>
              <a:gd name="connsiteX74" fmla="*/ 85334 w 331352"/>
              <a:gd name="connsiteY74" fmla="*/ 245633 h 310187"/>
              <a:gd name="connsiteX75" fmla="*/ 100900 w 331352"/>
              <a:gd name="connsiteY75" fmla="*/ 201737 h 310187"/>
              <a:gd name="connsiteX76" fmla="*/ 107386 w 331352"/>
              <a:gd name="connsiteY76" fmla="*/ 196572 h 310187"/>
              <a:gd name="connsiteX77" fmla="*/ 51607 w 331352"/>
              <a:gd name="connsiteY77" fmla="*/ 37769 h 310187"/>
              <a:gd name="connsiteX78" fmla="*/ 6206 w 331352"/>
              <a:gd name="connsiteY78" fmla="*/ 19694 h 310187"/>
              <a:gd name="connsiteX79" fmla="*/ 1017 w 331352"/>
              <a:gd name="connsiteY79" fmla="*/ 6783 h 310187"/>
              <a:gd name="connsiteX80" fmla="*/ 13989 w 331352"/>
              <a:gd name="connsiteY80" fmla="*/ 328 h 31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1352" h="310187">
                <a:moveTo>
                  <a:pt x="241311" y="265737"/>
                </a:moveTo>
                <a:cubicBezTo>
                  <a:pt x="233420" y="265737"/>
                  <a:pt x="227023" y="272134"/>
                  <a:pt x="227023" y="280025"/>
                </a:cubicBezTo>
                <a:cubicBezTo>
                  <a:pt x="227023" y="287916"/>
                  <a:pt x="233420" y="294313"/>
                  <a:pt x="241311" y="294313"/>
                </a:cubicBezTo>
                <a:cubicBezTo>
                  <a:pt x="249202" y="294313"/>
                  <a:pt x="255599" y="287916"/>
                  <a:pt x="255599" y="280025"/>
                </a:cubicBezTo>
                <a:cubicBezTo>
                  <a:pt x="255599" y="272134"/>
                  <a:pt x="249202" y="265737"/>
                  <a:pt x="241311" y="265737"/>
                </a:cubicBezTo>
                <a:close/>
                <a:moveTo>
                  <a:pt x="125424" y="265737"/>
                </a:moveTo>
                <a:cubicBezTo>
                  <a:pt x="117533" y="265737"/>
                  <a:pt x="111136" y="272134"/>
                  <a:pt x="111136" y="280025"/>
                </a:cubicBezTo>
                <a:cubicBezTo>
                  <a:pt x="111136" y="287916"/>
                  <a:pt x="117533" y="294313"/>
                  <a:pt x="125424" y="294313"/>
                </a:cubicBezTo>
                <a:cubicBezTo>
                  <a:pt x="133315" y="294313"/>
                  <a:pt x="139712" y="287916"/>
                  <a:pt x="139712" y="280025"/>
                </a:cubicBezTo>
                <a:cubicBezTo>
                  <a:pt x="139712" y="272134"/>
                  <a:pt x="133315" y="265737"/>
                  <a:pt x="125424" y="265737"/>
                </a:cubicBezTo>
                <a:close/>
                <a:moveTo>
                  <a:pt x="242898" y="168899"/>
                </a:moveTo>
                <a:lnTo>
                  <a:pt x="242898" y="192712"/>
                </a:lnTo>
                <a:lnTo>
                  <a:pt x="268298" y="192712"/>
                </a:lnTo>
                <a:lnTo>
                  <a:pt x="276236" y="168899"/>
                </a:lnTo>
                <a:close/>
                <a:moveTo>
                  <a:pt x="173048" y="168899"/>
                </a:moveTo>
                <a:lnTo>
                  <a:pt x="173048" y="192712"/>
                </a:lnTo>
                <a:lnTo>
                  <a:pt x="222261" y="192712"/>
                </a:lnTo>
                <a:lnTo>
                  <a:pt x="222261" y="168899"/>
                </a:lnTo>
                <a:close/>
                <a:moveTo>
                  <a:pt x="120661" y="168899"/>
                </a:moveTo>
                <a:lnTo>
                  <a:pt x="128598" y="192712"/>
                </a:lnTo>
                <a:lnTo>
                  <a:pt x="152411" y="192712"/>
                </a:lnTo>
                <a:lnTo>
                  <a:pt x="152411" y="168899"/>
                </a:lnTo>
                <a:close/>
                <a:moveTo>
                  <a:pt x="242898" y="119687"/>
                </a:moveTo>
                <a:lnTo>
                  <a:pt x="242898" y="148262"/>
                </a:lnTo>
                <a:lnTo>
                  <a:pt x="282586" y="148262"/>
                </a:lnTo>
                <a:lnTo>
                  <a:pt x="290523" y="119687"/>
                </a:lnTo>
                <a:close/>
                <a:moveTo>
                  <a:pt x="173048" y="119687"/>
                </a:moveTo>
                <a:lnTo>
                  <a:pt x="173048" y="148262"/>
                </a:lnTo>
                <a:lnTo>
                  <a:pt x="222261" y="148262"/>
                </a:lnTo>
                <a:lnTo>
                  <a:pt x="222261" y="119687"/>
                </a:lnTo>
                <a:close/>
                <a:moveTo>
                  <a:pt x="103198" y="119687"/>
                </a:moveTo>
                <a:lnTo>
                  <a:pt x="112723" y="148262"/>
                </a:lnTo>
                <a:lnTo>
                  <a:pt x="152411" y="148262"/>
                </a:lnTo>
                <a:lnTo>
                  <a:pt x="152411" y="119687"/>
                </a:lnTo>
                <a:close/>
                <a:moveTo>
                  <a:pt x="242898" y="75237"/>
                </a:moveTo>
                <a:lnTo>
                  <a:pt x="242898" y="99050"/>
                </a:lnTo>
                <a:lnTo>
                  <a:pt x="296873" y="99050"/>
                </a:lnTo>
                <a:lnTo>
                  <a:pt x="304811" y="75237"/>
                </a:lnTo>
                <a:close/>
                <a:moveTo>
                  <a:pt x="173048" y="75237"/>
                </a:moveTo>
                <a:lnTo>
                  <a:pt x="173048" y="99050"/>
                </a:lnTo>
                <a:lnTo>
                  <a:pt x="222261" y="99050"/>
                </a:lnTo>
                <a:lnTo>
                  <a:pt x="222261" y="75237"/>
                </a:lnTo>
                <a:close/>
                <a:moveTo>
                  <a:pt x="87323" y="75237"/>
                </a:moveTo>
                <a:lnTo>
                  <a:pt x="95261" y="99050"/>
                </a:lnTo>
                <a:lnTo>
                  <a:pt x="152411" y="99050"/>
                </a:lnTo>
                <a:lnTo>
                  <a:pt x="152411" y="75237"/>
                </a:lnTo>
                <a:close/>
                <a:moveTo>
                  <a:pt x="13989" y="328"/>
                </a:moveTo>
                <a:cubicBezTo>
                  <a:pt x="13989" y="328"/>
                  <a:pt x="13989" y="328"/>
                  <a:pt x="64579" y="19694"/>
                </a:cubicBezTo>
                <a:cubicBezTo>
                  <a:pt x="67173" y="20985"/>
                  <a:pt x="68471" y="23567"/>
                  <a:pt x="69768" y="26149"/>
                </a:cubicBezTo>
                <a:cubicBezTo>
                  <a:pt x="69768" y="26149"/>
                  <a:pt x="69768" y="26149"/>
                  <a:pt x="80145" y="54553"/>
                </a:cubicBezTo>
                <a:cubicBezTo>
                  <a:pt x="80145" y="54553"/>
                  <a:pt x="81442" y="54553"/>
                  <a:pt x="81442" y="54553"/>
                </a:cubicBezTo>
                <a:cubicBezTo>
                  <a:pt x="81442" y="54553"/>
                  <a:pt x="81442" y="54553"/>
                  <a:pt x="321421" y="54553"/>
                </a:cubicBezTo>
                <a:cubicBezTo>
                  <a:pt x="324015" y="54553"/>
                  <a:pt x="327907" y="55844"/>
                  <a:pt x="329204" y="58426"/>
                </a:cubicBezTo>
                <a:cubicBezTo>
                  <a:pt x="331798" y="62300"/>
                  <a:pt x="331798" y="64882"/>
                  <a:pt x="330501" y="68755"/>
                </a:cubicBezTo>
                <a:cubicBezTo>
                  <a:pt x="330501" y="68755"/>
                  <a:pt x="330501" y="68755"/>
                  <a:pt x="286397" y="205610"/>
                </a:cubicBezTo>
                <a:cubicBezTo>
                  <a:pt x="285100" y="210774"/>
                  <a:pt x="281208" y="213356"/>
                  <a:pt x="276019" y="213356"/>
                </a:cubicBezTo>
                <a:cubicBezTo>
                  <a:pt x="276019" y="213356"/>
                  <a:pt x="276019" y="213356"/>
                  <a:pt x="120358" y="213356"/>
                </a:cubicBezTo>
                <a:cubicBezTo>
                  <a:pt x="119061" y="213356"/>
                  <a:pt x="117763" y="213356"/>
                  <a:pt x="116466" y="212065"/>
                </a:cubicBezTo>
                <a:cubicBezTo>
                  <a:pt x="116466" y="212065"/>
                  <a:pt x="116466" y="212065"/>
                  <a:pt x="106089" y="240469"/>
                </a:cubicBezTo>
                <a:cubicBezTo>
                  <a:pt x="106089" y="240469"/>
                  <a:pt x="106089" y="240469"/>
                  <a:pt x="276019" y="240469"/>
                </a:cubicBezTo>
                <a:cubicBezTo>
                  <a:pt x="281208" y="240469"/>
                  <a:pt x="285100" y="244342"/>
                  <a:pt x="285100" y="248215"/>
                </a:cubicBezTo>
                <a:cubicBezTo>
                  <a:pt x="285100" y="253380"/>
                  <a:pt x="281208" y="257253"/>
                  <a:pt x="276019" y="257253"/>
                </a:cubicBezTo>
                <a:cubicBezTo>
                  <a:pt x="276019" y="257253"/>
                  <a:pt x="276019" y="257253"/>
                  <a:pt x="266939" y="257253"/>
                </a:cubicBezTo>
                <a:cubicBezTo>
                  <a:pt x="272128" y="263708"/>
                  <a:pt x="274722" y="270164"/>
                  <a:pt x="274722" y="279201"/>
                </a:cubicBezTo>
                <a:cubicBezTo>
                  <a:pt x="274722" y="295985"/>
                  <a:pt x="260453" y="310187"/>
                  <a:pt x="242293" y="310187"/>
                </a:cubicBezTo>
                <a:cubicBezTo>
                  <a:pt x="225429" y="310187"/>
                  <a:pt x="211160" y="295985"/>
                  <a:pt x="211160" y="279201"/>
                </a:cubicBezTo>
                <a:cubicBezTo>
                  <a:pt x="211160" y="270164"/>
                  <a:pt x="213755" y="263708"/>
                  <a:pt x="218943" y="257253"/>
                </a:cubicBezTo>
                <a:cubicBezTo>
                  <a:pt x="218943" y="257253"/>
                  <a:pt x="218943" y="257253"/>
                  <a:pt x="148896" y="257253"/>
                </a:cubicBezTo>
                <a:cubicBezTo>
                  <a:pt x="154084" y="263708"/>
                  <a:pt x="157976" y="270164"/>
                  <a:pt x="157976" y="279201"/>
                </a:cubicBezTo>
                <a:cubicBezTo>
                  <a:pt x="157976" y="295985"/>
                  <a:pt x="143707" y="310187"/>
                  <a:pt x="125547" y="310187"/>
                </a:cubicBezTo>
                <a:cubicBezTo>
                  <a:pt x="108683" y="310187"/>
                  <a:pt x="93117" y="295985"/>
                  <a:pt x="93117" y="279201"/>
                </a:cubicBezTo>
                <a:cubicBezTo>
                  <a:pt x="93117" y="270164"/>
                  <a:pt x="97009" y="263708"/>
                  <a:pt x="102197" y="257253"/>
                </a:cubicBezTo>
                <a:cubicBezTo>
                  <a:pt x="102197" y="257253"/>
                  <a:pt x="102197" y="257253"/>
                  <a:pt x="93117" y="257253"/>
                </a:cubicBezTo>
                <a:cubicBezTo>
                  <a:pt x="90523" y="257253"/>
                  <a:pt x="87928" y="255962"/>
                  <a:pt x="86631" y="253380"/>
                </a:cubicBezTo>
                <a:cubicBezTo>
                  <a:pt x="85334" y="252089"/>
                  <a:pt x="84037" y="248215"/>
                  <a:pt x="85334" y="245633"/>
                </a:cubicBezTo>
                <a:cubicBezTo>
                  <a:pt x="85334" y="245633"/>
                  <a:pt x="85334" y="245633"/>
                  <a:pt x="100900" y="201737"/>
                </a:cubicBezTo>
                <a:cubicBezTo>
                  <a:pt x="102197" y="199154"/>
                  <a:pt x="104792" y="196572"/>
                  <a:pt x="107386" y="196572"/>
                </a:cubicBezTo>
                <a:cubicBezTo>
                  <a:pt x="107386" y="196572"/>
                  <a:pt x="107386" y="196572"/>
                  <a:pt x="51607" y="37769"/>
                </a:cubicBezTo>
                <a:cubicBezTo>
                  <a:pt x="51607" y="37769"/>
                  <a:pt x="51607" y="37769"/>
                  <a:pt x="6206" y="19694"/>
                </a:cubicBezTo>
                <a:cubicBezTo>
                  <a:pt x="1017" y="18403"/>
                  <a:pt x="-1577" y="11948"/>
                  <a:pt x="1017" y="6783"/>
                </a:cubicBezTo>
                <a:cubicBezTo>
                  <a:pt x="2315" y="1619"/>
                  <a:pt x="8800" y="-963"/>
                  <a:pt x="13989" y="32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83360" y="113030"/>
            <a:ext cx="6922770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98145"/>
            <a:r>
              <a:rPr lang="zh-CN" sz="1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仿宋_GBK" panose="03000509000000000000" charset="-122"/>
                <a:sym typeface="+mn-ea"/>
              </a:rPr>
              <a:t>优先发展教育事业</a:t>
            </a:r>
            <a:endParaRPr lang="zh-CN" sz="16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方正仿宋_GBK" panose="03000509000000000000" charset="-122"/>
            </a:endParaRPr>
          </a:p>
          <a:p>
            <a:pPr marL="0" indent="398145"/>
            <a:r>
              <a:rPr sz="1600" b="0">
                <a:ea typeface="方正仿宋_GBK" panose="03000509000000000000" charset="-122"/>
              </a:rPr>
              <a:t>全面贯彻党的教育方针，按照优先发展、育人为本、改革创新、促进公平、提高质量的要求，推动教育事业科学发展，提高教育现代化水平。强化政府对义务教育的保障责任，普及和巩固义务教育，学生入学率、巩固率、升学率均达97%以上，大部分学校进入州、县级文明学校行列。</a:t>
            </a:r>
            <a:endParaRPr sz="1600" b="0">
              <a:ea typeface="方正仿宋_GBK" panose="03000509000000000000" charset="-122"/>
            </a:endParaRPr>
          </a:p>
          <a:p>
            <a:pPr marL="0" indent="398145"/>
            <a:r>
              <a:rPr sz="1600" b="0">
                <a:ea typeface="方正仿宋_GBK" panose="03000509000000000000" charset="-122"/>
              </a:rPr>
              <a:t>（一）统筹发展各类教育。积极发展学前教育，巩固九年义务教育普及成果，全面提高质量和水平。重视和支持民族教育发展，认真处理教育与宗教的关系，提倡“双语教学”。加大职业教育培训力度，把职业教育逐步推向农村，促进农村实用人才的培训，实现农村劳动力人人拥有一门实用技术。</a:t>
            </a:r>
            <a:endParaRPr sz="1600" b="0">
              <a:ea typeface="方正仿宋_GBK" panose="03000509000000000000" charset="-122"/>
            </a:endParaRPr>
          </a:p>
          <a:p>
            <a:pPr marL="0" indent="398145"/>
            <a:r>
              <a:rPr sz="1600" b="0">
                <a:ea typeface="方正仿宋_GBK" panose="03000509000000000000" charset="-122"/>
              </a:rPr>
              <a:t>（二）大力促进教育公平。合理配置公共教育资源，促进义务教育均衡发展，统筹规划学校布局，继续走集中办学的路子，调整后的校点布局更趋于合理，既充分发挥县城学校的资源优势，又加强农村学校的教育设施、教师队伍和校园环境的建设，加快缩小城乡教育差距。</a:t>
            </a:r>
            <a:endParaRPr sz="1600" b="0">
              <a:ea typeface="方正仿宋_GBK" panose="03000509000000000000" charset="-122"/>
            </a:endParaRPr>
          </a:p>
          <a:p>
            <a:pPr marL="0" indent="398145"/>
            <a:r>
              <a:rPr sz="1600" b="0">
                <a:ea typeface="方正仿宋_GBK" panose="03000509000000000000" charset="-122"/>
              </a:rPr>
              <a:t>（三）全面实施素质教育。遵循教育规律和学生身心发展规律，坚持德育为先、能力为重，改革教学内容、方法和评价制度，促进学生德智体美全面发展。切实减轻中小学生课业负担，克服应试教育倾向。加强师德师风建设，提高校长和教师专业化水平，鼓励优秀人才终身从教。</a:t>
            </a:r>
            <a:endParaRPr sz="1600" b="0">
              <a:ea typeface="方正仿宋_GBK" panose="03000509000000000000" charset="-122"/>
            </a:endParaRPr>
          </a:p>
          <a:p>
            <a:pPr marL="0" indent="398145"/>
            <a:r>
              <a:rPr sz="1600" b="0">
                <a:ea typeface="方正仿宋_GBK" panose="03000509000000000000" charset="-122"/>
              </a:rPr>
              <a:t>（四）深化教育体制改革。逐步完善各类教育分级管理的体制和办法，充分调动镇、村和教育单位办教育的积极性。建立和完善校长负责制，逐步引入教师“优化组合、持证上岗”的竞争激励机制。加强在职教师培训，切实提高全镇师资队伍的政治思想和业务素质。</a:t>
            </a:r>
            <a:endParaRPr sz="1600" b="0">
              <a:ea typeface="方正仿宋_GBK" panose="03000509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645983" y="1597463"/>
            <a:ext cx="2264932" cy="2409291"/>
            <a:chOff x="645983" y="1597463"/>
            <a:chExt cx="2264932" cy="2409291"/>
          </a:xfrm>
        </p:grpSpPr>
        <p:sp>
          <p:nvSpPr>
            <p:cNvPr id="7" name="弧形 6"/>
            <p:cNvSpPr/>
            <p:nvPr/>
          </p:nvSpPr>
          <p:spPr>
            <a:xfrm>
              <a:off x="645983" y="1662599"/>
              <a:ext cx="2264932" cy="2264932"/>
            </a:xfrm>
            <a:prstGeom prst="arc">
              <a:avLst>
                <a:gd name="adj1" fmla="val 16200000"/>
                <a:gd name="adj2" fmla="val 5380469"/>
              </a:avLst>
            </a:prstGeom>
            <a:ln w="5715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5" name="椭圆 24"/>
            <p:cNvSpPr/>
            <p:nvPr/>
          </p:nvSpPr>
          <p:spPr>
            <a:xfrm>
              <a:off x="1703219" y="1597463"/>
              <a:ext cx="150456" cy="15045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6" name="椭圆 25"/>
            <p:cNvSpPr/>
            <p:nvPr/>
          </p:nvSpPr>
          <p:spPr>
            <a:xfrm>
              <a:off x="1703219" y="3856298"/>
              <a:ext cx="150456" cy="15045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6" name="任意多边形 24"/>
          <p:cNvSpPr/>
          <p:nvPr/>
        </p:nvSpPr>
        <p:spPr bwMode="auto">
          <a:xfrm>
            <a:off x="1457960" y="2299335"/>
            <a:ext cx="606425" cy="567690"/>
          </a:xfrm>
          <a:custGeom>
            <a:avLst/>
            <a:gdLst>
              <a:gd name="connsiteX0" fmla="*/ 241311 w 331352"/>
              <a:gd name="connsiteY0" fmla="*/ 265737 h 310187"/>
              <a:gd name="connsiteX1" fmla="*/ 227023 w 331352"/>
              <a:gd name="connsiteY1" fmla="*/ 280025 h 310187"/>
              <a:gd name="connsiteX2" fmla="*/ 241311 w 331352"/>
              <a:gd name="connsiteY2" fmla="*/ 294313 h 310187"/>
              <a:gd name="connsiteX3" fmla="*/ 255599 w 331352"/>
              <a:gd name="connsiteY3" fmla="*/ 280025 h 310187"/>
              <a:gd name="connsiteX4" fmla="*/ 241311 w 331352"/>
              <a:gd name="connsiteY4" fmla="*/ 265737 h 310187"/>
              <a:gd name="connsiteX5" fmla="*/ 125424 w 331352"/>
              <a:gd name="connsiteY5" fmla="*/ 265737 h 310187"/>
              <a:gd name="connsiteX6" fmla="*/ 111136 w 331352"/>
              <a:gd name="connsiteY6" fmla="*/ 280025 h 310187"/>
              <a:gd name="connsiteX7" fmla="*/ 125424 w 331352"/>
              <a:gd name="connsiteY7" fmla="*/ 294313 h 310187"/>
              <a:gd name="connsiteX8" fmla="*/ 139712 w 331352"/>
              <a:gd name="connsiteY8" fmla="*/ 280025 h 310187"/>
              <a:gd name="connsiteX9" fmla="*/ 125424 w 331352"/>
              <a:gd name="connsiteY9" fmla="*/ 265737 h 310187"/>
              <a:gd name="connsiteX10" fmla="*/ 242898 w 331352"/>
              <a:gd name="connsiteY10" fmla="*/ 168899 h 310187"/>
              <a:gd name="connsiteX11" fmla="*/ 242898 w 331352"/>
              <a:gd name="connsiteY11" fmla="*/ 192712 h 310187"/>
              <a:gd name="connsiteX12" fmla="*/ 268298 w 331352"/>
              <a:gd name="connsiteY12" fmla="*/ 192712 h 310187"/>
              <a:gd name="connsiteX13" fmla="*/ 276236 w 331352"/>
              <a:gd name="connsiteY13" fmla="*/ 168899 h 310187"/>
              <a:gd name="connsiteX14" fmla="*/ 173048 w 331352"/>
              <a:gd name="connsiteY14" fmla="*/ 168899 h 310187"/>
              <a:gd name="connsiteX15" fmla="*/ 173048 w 331352"/>
              <a:gd name="connsiteY15" fmla="*/ 192712 h 310187"/>
              <a:gd name="connsiteX16" fmla="*/ 222261 w 331352"/>
              <a:gd name="connsiteY16" fmla="*/ 192712 h 310187"/>
              <a:gd name="connsiteX17" fmla="*/ 222261 w 331352"/>
              <a:gd name="connsiteY17" fmla="*/ 168899 h 310187"/>
              <a:gd name="connsiteX18" fmla="*/ 120661 w 331352"/>
              <a:gd name="connsiteY18" fmla="*/ 168899 h 310187"/>
              <a:gd name="connsiteX19" fmla="*/ 128598 w 331352"/>
              <a:gd name="connsiteY19" fmla="*/ 192712 h 310187"/>
              <a:gd name="connsiteX20" fmla="*/ 152411 w 331352"/>
              <a:gd name="connsiteY20" fmla="*/ 192712 h 310187"/>
              <a:gd name="connsiteX21" fmla="*/ 152411 w 331352"/>
              <a:gd name="connsiteY21" fmla="*/ 168899 h 310187"/>
              <a:gd name="connsiteX22" fmla="*/ 242898 w 331352"/>
              <a:gd name="connsiteY22" fmla="*/ 119687 h 310187"/>
              <a:gd name="connsiteX23" fmla="*/ 242898 w 331352"/>
              <a:gd name="connsiteY23" fmla="*/ 148262 h 310187"/>
              <a:gd name="connsiteX24" fmla="*/ 282586 w 331352"/>
              <a:gd name="connsiteY24" fmla="*/ 148262 h 310187"/>
              <a:gd name="connsiteX25" fmla="*/ 290523 w 331352"/>
              <a:gd name="connsiteY25" fmla="*/ 119687 h 310187"/>
              <a:gd name="connsiteX26" fmla="*/ 173048 w 331352"/>
              <a:gd name="connsiteY26" fmla="*/ 119687 h 310187"/>
              <a:gd name="connsiteX27" fmla="*/ 173048 w 331352"/>
              <a:gd name="connsiteY27" fmla="*/ 148262 h 310187"/>
              <a:gd name="connsiteX28" fmla="*/ 222261 w 331352"/>
              <a:gd name="connsiteY28" fmla="*/ 148262 h 310187"/>
              <a:gd name="connsiteX29" fmla="*/ 222261 w 331352"/>
              <a:gd name="connsiteY29" fmla="*/ 119687 h 310187"/>
              <a:gd name="connsiteX30" fmla="*/ 103198 w 331352"/>
              <a:gd name="connsiteY30" fmla="*/ 119687 h 310187"/>
              <a:gd name="connsiteX31" fmla="*/ 112723 w 331352"/>
              <a:gd name="connsiteY31" fmla="*/ 148262 h 310187"/>
              <a:gd name="connsiteX32" fmla="*/ 152411 w 331352"/>
              <a:gd name="connsiteY32" fmla="*/ 148262 h 310187"/>
              <a:gd name="connsiteX33" fmla="*/ 152411 w 331352"/>
              <a:gd name="connsiteY33" fmla="*/ 119687 h 310187"/>
              <a:gd name="connsiteX34" fmla="*/ 242898 w 331352"/>
              <a:gd name="connsiteY34" fmla="*/ 75237 h 310187"/>
              <a:gd name="connsiteX35" fmla="*/ 242898 w 331352"/>
              <a:gd name="connsiteY35" fmla="*/ 99050 h 310187"/>
              <a:gd name="connsiteX36" fmla="*/ 296873 w 331352"/>
              <a:gd name="connsiteY36" fmla="*/ 99050 h 310187"/>
              <a:gd name="connsiteX37" fmla="*/ 304811 w 331352"/>
              <a:gd name="connsiteY37" fmla="*/ 75237 h 310187"/>
              <a:gd name="connsiteX38" fmla="*/ 173048 w 331352"/>
              <a:gd name="connsiteY38" fmla="*/ 75237 h 310187"/>
              <a:gd name="connsiteX39" fmla="*/ 173048 w 331352"/>
              <a:gd name="connsiteY39" fmla="*/ 99050 h 310187"/>
              <a:gd name="connsiteX40" fmla="*/ 222261 w 331352"/>
              <a:gd name="connsiteY40" fmla="*/ 99050 h 310187"/>
              <a:gd name="connsiteX41" fmla="*/ 222261 w 331352"/>
              <a:gd name="connsiteY41" fmla="*/ 75237 h 310187"/>
              <a:gd name="connsiteX42" fmla="*/ 87323 w 331352"/>
              <a:gd name="connsiteY42" fmla="*/ 75237 h 310187"/>
              <a:gd name="connsiteX43" fmla="*/ 95261 w 331352"/>
              <a:gd name="connsiteY43" fmla="*/ 99050 h 310187"/>
              <a:gd name="connsiteX44" fmla="*/ 152411 w 331352"/>
              <a:gd name="connsiteY44" fmla="*/ 99050 h 310187"/>
              <a:gd name="connsiteX45" fmla="*/ 152411 w 331352"/>
              <a:gd name="connsiteY45" fmla="*/ 75237 h 310187"/>
              <a:gd name="connsiteX46" fmla="*/ 13989 w 331352"/>
              <a:gd name="connsiteY46" fmla="*/ 328 h 310187"/>
              <a:gd name="connsiteX47" fmla="*/ 64579 w 331352"/>
              <a:gd name="connsiteY47" fmla="*/ 19694 h 310187"/>
              <a:gd name="connsiteX48" fmla="*/ 69768 w 331352"/>
              <a:gd name="connsiteY48" fmla="*/ 26149 h 310187"/>
              <a:gd name="connsiteX49" fmla="*/ 80145 w 331352"/>
              <a:gd name="connsiteY49" fmla="*/ 54553 h 310187"/>
              <a:gd name="connsiteX50" fmla="*/ 81442 w 331352"/>
              <a:gd name="connsiteY50" fmla="*/ 54553 h 310187"/>
              <a:gd name="connsiteX51" fmla="*/ 321421 w 331352"/>
              <a:gd name="connsiteY51" fmla="*/ 54553 h 310187"/>
              <a:gd name="connsiteX52" fmla="*/ 329204 w 331352"/>
              <a:gd name="connsiteY52" fmla="*/ 58426 h 310187"/>
              <a:gd name="connsiteX53" fmla="*/ 330501 w 331352"/>
              <a:gd name="connsiteY53" fmla="*/ 68755 h 310187"/>
              <a:gd name="connsiteX54" fmla="*/ 286397 w 331352"/>
              <a:gd name="connsiteY54" fmla="*/ 205610 h 310187"/>
              <a:gd name="connsiteX55" fmla="*/ 276019 w 331352"/>
              <a:gd name="connsiteY55" fmla="*/ 213356 h 310187"/>
              <a:gd name="connsiteX56" fmla="*/ 120358 w 331352"/>
              <a:gd name="connsiteY56" fmla="*/ 213356 h 310187"/>
              <a:gd name="connsiteX57" fmla="*/ 116466 w 331352"/>
              <a:gd name="connsiteY57" fmla="*/ 212065 h 310187"/>
              <a:gd name="connsiteX58" fmla="*/ 106089 w 331352"/>
              <a:gd name="connsiteY58" fmla="*/ 240469 h 310187"/>
              <a:gd name="connsiteX59" fmla="*/ 276019 w 331352"/>
              <a:gd name="connsiteY59" fmla="*/ 240469 h 310187"/>
              <a:gd name="connsiteX60" fmla="*/ 285100 w 331352"/>
              <a:gd name="connsiteY60" fmla="*/ 248215 h 310187"/>
              <a:gd name="connsiteX61" fmla="*/ 276019 w 331352"/>
              <a:gd name="connsiteY61" fmla="*/ 257253 h 310187"/>
              <a:gd name="connsiteX62" fmla="*/ 266939 w 331352"/>
              <a:gd name="connsiteY62" fmla="*/ 257253 h 310187"/>
              <a:gd name="connsiteX63" fmla="*/ 274722 w 331352"/>
              <a:gd name="connsiteY63" fmla="*/ 279201 h 310187"/>
              <a:gd name="connsiteX64" fmla="*/ 242293 w 331352"/>
              <a:gd name="connsiteY64" fmla="*/ 310187 h 310187"/>
              <a:gd name="connsiteX65" fmla="*/ 211160 w 331352"/>
              <a:gd name="connsiteY65" fmla="*/ 279201 h 310187"/>
              <a:gd name="connsiteX66" fmla="*/ 218943 w 331352"/>
              <a:gd name="connsiteY66" fmla="*/ 257253 h 310187"/>
              <a:gd name="connsiteX67" fmla="*/ 148896 w 331352"/>
              <a:gd name="connsiteY67" fmla="*/ 257253 h 310187"/>
              <a:gd name="connsiteX68" fmla="*/ 157976 w 331352"/>
              <a:gd name="connsiteY68" fmla="*/ 279201 h 310187"/>
              <a:gd name="connsiteX69" fmla="*/ 125547 w 331352"/>
              <a:gd name="connsiteY69" fmla="*/ 310187 h 310187"/>
              <a:gd name="connsiteX70" fmla="*/ 93117 w 331352"/>
              <a:gd name="connsiteY70" fmla="*/ 279201 h 310187"/>
              <a:gd name="connsiteX71" fmla="*/ 102197 w 331352"/>
              <a:gd name="connsiteY71" fmla="*/ 257253 h 310187"/>
              <a:gd name="connsiteX72" fmla="*/ 93117 w 331352"/>
              <a:gd name="connsiteY72" fmla="*/ 257253 h 310187"/>
              <a:gd name="connsiteX73" fmla="*/ 86631 w 331352"/>
              <a:gd name="connsiteY73" fmla="*/ 253380 h 310187"/>
              <a:gd name="connsiteX74" fmla="*/ 85334 w 331352"/>
              <a:gd name="connsiteY74" fmla="*/ 245633 h 310187"/>
              <a:gd name="connsiteX75" fmla="*/ 100900 w 331352"/>
              <a:gd name="connsiteY75" fmla="*/ 201737 h 310187"/>
              <a:gd name="connsiteX76" fmla="*/ 107386 w 331352"/>
              <a:gd name="connsiteY76" fmla="*/ 196572 h 310187"/>
              <a:gd name="connsiteX77" fmla="*/ 51607 w 331352"/>
              <a:gd name="connsiteY77" fmla="*/ 37769 h 310187"/>
              <a:gd name="connsiteX78" fmla="*/ 6206 w 331352"/>
              <a:gd name="connsiteY78" fmla="*/ 19694 h 310187"/>
              <a:gd name="connsiteX79" fmla="*/ 1017 w 331352"/>
              <a:gd name="connsiteY79" fmla="*/ 6783 h 310187"/>
              <a:gd name="connsiteX80" fmla="*/ 13989 w 331352"/>
              <a:gd name="connsiteY80" fmla="*/ 328 h 31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1352" h="310187">
                <a:moveTo>
                  <a:pt x="241311" y="265737"/>
                </a:moveTo>
                <a:cubicBezTo>
                  <a:pt x="233420" y="265737"/>
                  <a:pt x="227023" y="272134"/>
                  <a:pt x="227023" y="280025"/>
                </a:cubicBezTo>
                <a:cubicBezTo>
                  <a:pt x="227023" y="287916"/>
                  <a:pt x="233420" y="294313"/>
                  <a:pt x="241311" y="294313"/>
                </a:cubicBezTo>
                <a:cubicBezTo>
                  <a:pt x="249202" y="294313"/>
                  <a:pt x="255599" y="287916"/>
                  <a:pt x="255599" y="280025"/>
                </a:cubicBezTo>
                <a:cubicBezTo>
                  <a:pt x="255599" y="272134"/>
                  <a:pt x="249202" y="265737"/>
                  <a:pt x="241311" y="265737"/>
                </a:cubicBezTo>
                <a:close/>
                <a:moveTo>
                  <a:pt x="125424" y="265737"/>
                </a:moveTo>
                <a:cubicBezTo>
                  <a:pt x="117533" y="265737"/>
                  <a:pt x="111136" y="272134"/>
                  <a:pt x="111136" y="280025"/>
                </a:cubicBezTo>
                <a:cubicBezTo>
                  <a:pt x="111136" y="287916"/>
                  <a:pt x="117533" y="294313"/>
                  <a:pt x="125424" y="294313"/>
                </a:cubicBezTo>
                <a:cubicBezTo>
                  <a:pt x="133315" y="294313"/>
                  <a:pt x="139712" y="287916"/>
                  <a:pt x="139712" y="280025"/>
                </a:cubicBezTo>
                <a:cubicBezTo>
                  <a:pt x="139712" y="272134"/>
                  <a:pt x="133315" y="265737"/>
                  <a:pt x="125424" y="265737"/>
                </a:cubicBezTo>
                <a:close/>
                <a:moveTo>
                  <a:pt x="242898" y="168899"/>
                </a:moveTo>
                <a:lnTo>
                  <a:pt x="242898" y="192712"/>
                </a:lnTo>
                <a:lnTo>
                  <a:pt x="268298" y="192712"/>
                </a:lnTo>
                <a:lnTo>
                  <a:pt x="276236" y="168899"/>
                </a:lnTo>
                <a:close/>
                <a:moveTo>
                  <a:pt x="173048" y="168899"/>
                </a:moveTo>
                <a:lnTo>
                  <a:pt x="173048" y="192712"/>
                </a:lnTo>
                <a:lnTo>
                  <a:pt x="222261" y="192712"/>
                </a:lnTo>
                <a:lnTo>
                  <a:pt x="222261" y="168899"/>
                </a:lnTo>
                <a:close/>
                <a:moveTo>
                  <a:pt x="120661" y="168899"/>
                </a:moveTo>
                <a:lnTo>
                  <a:pt x="128598" y="192712"/>
                </a:lnTo>
                <a:lnTo>
                  <a:pt x="152411" y="192712"/>
                </a:lnTo>
                <a:lnTo>
                  <a:pt x="152411" y="168899"/>
                </a:lnTo>
                <a:close/>
                <a:moveTo>
                  <a:pt x="242898" y="119687"/>
                </a:moveTo>
                <a:lnTo>
                  <a:pt x="242898" y="148262"/>
                </a:lnTo>
                <a:lnTo>
                  <a:pt x="282586" y="148262"/>
                </a:lnTo>
                <a:lnTo>
                  <a:pt x="290523" y="119687"/>
                </a:lnTo>
                <a:close/>
                <a:moveTo>
                  <a:pt x="173048" y="119687"/>
                </a:moveTo>
                <a:lnTo>
                  <a:pt x="173048" y="148262"/>
                </a:lnTo>
                <a:lnTo>
                  <a:pt x="222261" y="148262"/>
                </a:lnTo>
                <a:lnTo>
                  <a:pt x="222261" y="119687"/>
                </a:lnTo>
                <a:close/>
                <a:moveTo>
                  <a:pt x="103198" y="119687"/>
                </a:moveTo>
                <a:lnTo>
                  <a:pt x="112723" y="148262"/>
                </a:lnTo>
                <a:lnTo>
                  <a:pt x="152411" y="148262"/>
                </a:lnTo>
                <a:lnTo>
                  <a:pt x="152411" y="119687"/>
                </a:lnTo>
                <a:close/>
                <a:moveTo>
                  <a:pt x="242898" y="75237"/>
                </a:moveTo>
                <a:lnTo>
                  <a:pt x="242898" y="99050"/>
                </a:lnTo>
                <a:lnTo>
                  <a:pt x="296873" y="99050"/>
                </a:lnTo>
                <a:lnTo>
                  <a:pt x="304811" y="75237"/>
                </a:lnTo>
                <a:close/>
                <a:moveTo>
                  <a:pt x="173048" y="75237"/>
                </a:moveTo>
                <a:lnTo>
                  <a:pt x="173048" y="99050"/>
                </a:lnTo>
                <a:lnTo>
                  <a:pt x="222261" y="99050"/>
                </a:lnTo>
                <a:lnTo>
                  <a:pt x="222261" y="75237"/>
                </a:lnTo>
                <a:close/>
                <a:moveTo>
                  <a:pt x="87323" y="75237"/>
                </a:moveTo>
                <a:lnTo>
                  <a:pt x="95261" y="99050"/>
                </a:lnTo>
                <a:lnTo>
                  <a:pt x="152411" y="99050"/>
                </a:lnTo>
                <a:lnTo>
                  <a:pt x="152411" y="75237"/>
                </a:lnTo>
                <a:close/>
                <a:moveTo>
                  <a:pt x="13989" y="328"/>
                </a:moveTo>
                <a:cubicBezTo>
                  <a:pt x="13989" y="328"/>
                  <a:pt x="13989" y="328"/>
                  <a:pt x="64579" y="19694"/>
                </a:cubicBezTo>
                <a:cubicBezTo>
                  <a:pt x="67173" y="20985"/>
                  <a:pt x="68471" y="23567"/>
                  <a:pt x="69768" y="26149"/>
                </a:cubicBezTo>
                <a:cubicBezTo>
                  <a:pt x="69768" y="26149"/>
                  <a:pt x="69768" y="26149"/>
                  <a:pt x="80145" y="54553"/>
                </a:cubicBezTo>
                <a:cubicBezTo>
                  <a:pt x="80145" y="54553"/>
                  <a:pt x="81442" y="54553"/>
                  <a:pt x="81442" y="54553"/>
                </a:cubicBezTo>
                <a:cubicBezTo>
                  <a:pt x="81442" y="54553"/>
                  <a:pt x="81442" y="54553"/>
                  <a:pt x="321421" y="54553"/>
                </a:cubicBezTo>
                <a:cubicBezTo>
                  <a:pt x="324015" y="54553"/>
                  <a:pt x="327907" y="55844"/>
                  <a:pt x="329204" y="58426"/>
                </a:cubicBezTo>
                <a:cubicBezTo>
                  <a:pt x="331798" y="62300"/>
                  <a:pt x="331798" y="64882"/>
                  <a:pt x="330501" y="68755"/>
                </a:cubicBezTo>
                <a:cubicBezTo>
                  <a:pt x="330501" y="68755"/>
                  <a:pt x="330501" y="68755"/>
                  <a:pt x="286397" y="205610"/>
                </a:cubicBezTo>
                <a:cubicBezTo>
                  <a:pt x="285100" y="210774"/>
                  <a:pt x="281208" y="213356"/>
                  <a:pt x="276019" y="213356"/>
                </a:cubicBezTo>
                <a:cubicBezTo>
                  <a:pt x="276019" y="213356"/>
                  <a:pt x="276019" y="213356"/>
                  <a:pt x="120358" y="213356"/>
                </a:cubicBezTo>
                <a:cubicBezTo>
                  <a:pt x="119061" y="213356"/>
                  <a:pt x="117763" y="213356"/>
                  <a:pt x="116466" y="212065"/>
                </a:cubicBezTo>
                <a:cubicBezTo>
                  <a:pt x="116466" y="212065"/>
                  <a:pt x="116466" y="212065"/>
                  <a:pt x="106089" y="240469"/>
                </a:cubicBezTo>
                <a:cubicBezTo>
                  <a:pt x="106089" y="240469"/>
                  <a:pt x="106089" y="240469"/>
                  <a:pt x="276019" y="240469"/>
                </a:cubicBezTo>
                <a:cubicBezTo>
                  <a:pt x="281208" y="240469"/>
                  <a:pt x="285100" y="244342"/>
                  <a:pt x="285100" y="248215"/>
                </a:cubicBezTo>
                <a:cubicBezTo>
                  <a:pt x="285100" y="253380"/>
                  <a:pt x="281208" y="257253"/>
                  <a:pt x="276019" y="257253"/>
                </a:cubicBezTo>
                <a:cubicBezTo>
                  <a:pt x="276019" y="257253"/>
                  <a:pt x="276019" y="257253"/>
                  <a:pt x="266939" y="257253"/>
                </a:cubicBezTo>
                <a:cubicBezTo>
                  <a:pt x="272128" y="263708"/>
                  <a:pt x="274722" y="270164"/>
                  <a:pt x="274722" y="279201"/>
                </a:cubicBezTo>
                <a:cubicBezTo>
                  <a:pt x="274722" y="295985"/>
                  <a:pt x="260453" y="310187"/>
                  <a:pt x="242293" y="310187"/>
                </a:cubicBezTo>
                <a:cubicBezTo>
                  <a:pt x="225429" y="310187"/>
                  <a:pt x="211160" y="295985"/>
                  <a:pt x="211160" y="279201"/>
                </a:cubicBezTo>
                <a:cubicBezTo>
                  <a:pt x="211160" y="270164"/>
                  <a:pt x="213755" y="263708"/>
                  <a:pt x="218943" y="257253"/>
                </a:cubicBezTo>
                <a:cubicBezTo>
                  <a:pt x="218943" y="257253"/>
                  <a:pt x="218943" y="257253"/>
                  <a:pt x="148896" y="257253"/>
                </a:cubicBezTo>
                <a:cubicBezTo>
                  <a:pt x="154084" y="263708"/>
                  <a:pt x="157976" y="270164"/>
                  <a:pt x="157976" y="279201"/>
                </a:cubicBezTo>
                <a:cubicBezTo>
                  <a:pt x="157976" y="295985"/>
                  <a:pt x="143707" y="310187"/>
                  <a:pt x="125547" y="310187"/>
                </a:cubicBezTo>
                <a:cubicBezTo>
                  <a:pt x="108683" y="310187"/>
                  <a:pt x="93117" y="295985"/>
                  <a:pt x="93117" y="279201"/>
                </a:cubicBezTo>
                <a:cubicBezTo>
                  <a:pt x="93117" y="270164"/>
                  <a:pt x="97009" y="263708"/>
                  <a:pt x="102197" y="257253"/>
                </a:cubicBezTo>
                <a:cubicBezTo>
                  <a:pt x="102197" y="257253"/>
                  <a:pt x="102197" y="257253"/>
                  <a:pt x="93117" y="257253"/>
                </a:cubicBezTo>
                <a:cubicBezTo>
                  <a:pt x="90523" y="257253"/>
                  <a:pt x="87928" y="255962"/>
                  <a:pt x="86631" y="253380"/>
                </a:cubicBezTo>
                <a:cubicBezTo>
                  <a:pt x="85334" y="252089"/>
                  <a:pt x="84037" y="248215"/>
                  <a:pt x="85334" y="245633"/>
                </a:cubicBezTo>
                <a:cubicBezTo>
                  <a:pt x="85334" y="245633"/>
                  <a:pt x="85334" y="245633"/>
                  <a:pt x="100900" y="201737"/>
                </a:cubicBezTo>
                <a:cubicBezTo>
                  <a:pt x="102197" y="199154"/>
                  <a:pt x="104792" y="196572"/>
                  <a:pt x="107386" y="196572"/>
                </a:cubicBezTo>
                <a:cubicBezTo>
                  <a:pt x="107386" y="196572"/>
                  <a:pt x="107386" y="196572"/>
                  <a:pt x="51607" y="37769"/>
                </a:cubicBezTo>
                <a:cubicBezTo>
                  <a:pt x="51607" y="37769"/>
                  <a:pt x="51607" y="37769"/>
                  <a:pt x="6206" y="19694"/>
                </a:cubicBezTo>
                <a:cubicBezTo>
                  <a:pt x="1017" y="18403"/>
                  <a:pt x="-1577" y="11948"/>
                  <a:pt x="1017" y="6783"/>
                </a:cubicBezTo>
                <a:cubicBezTo>
                  <a:pt x="2315" y="1619"/>
                  <a:pt x="8800" y="-963"/>
                  <a:pt x="13989" y="32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83360" y="113030"/>
            <a:ext cx="6922770" cy="4030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98145"/>
            <a:r>
              <a:rPr lang="zh-CN" sz="1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仿宋_GBK" panose="03000509000000000000" charset="-122"/>
                <a:sym typeface="+mn-ea"/>
              </a:rPr>
              <a:t>全面推进乡村振兴</a:t>
            </a:r>
            <a:endParaRPr lang="zh-CN" sz="16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方正仿宋_GBK" panose="03000509000000000000" charset="-122"/>
            </a:endParaRPr>
          </a:p>
          <a:p>
            <a:pPr marL="0" indent="398145"/>
            <a:r>
              <a:rPr sz="1600" b="0">
                <a:ea typeface="方正仿宋_GBK" panose="03000509000000000000" charset="-122"/>
              </a:rPr>
              <a:t>按照“产业兴旺、生态宜居、乡风文明、治理有效、生活富裕”的总要求，坚持以工补农、以城带乡，加快推动乡村产业发展，增强乡村发展新动能，促进农业升级、农村进步、农民发展，绘就农村美、农业强、农民富的美好图景。</a:t>
            </a:r>
            <a:endParaRPr sz="1600" b="0">
              <a:ea typeface="方正仿宋_GBK" panose="03000509000000000000" charset="-122"/>
            </a:endParaRPr>
          </a:p>
          <a:p>
            <a:pPr marL="0" indent="398145"/>
            <a:r>
              <a:rPr sz="1600" b="0">
                <a:ea typeface="方正仿宋_GBK" panose="03000509000000000000" charset="-122"/>
              </a:rPr>
              <a:t>（一）提高农业发展质量效益。加强耕地保护与粮食安全，深入实施藏粮于地、藏粮于技战略，强化农田水利基础设施，加快推进高标准农田建设，提高农业综合生产能力，健全动物防疫和农作物病虫害防治体系，建设智慧农业。推动农业供给侧结构性改革，优化农业生产结构和区域布局，错位、特色化、差异化发展。推动农业与旅游、文化、康养、休闲、教育、互联网等深度融合，促进农村一二三产业融合发展，丰富乡村经济业态，拓展农民增收空间。积极开展与农业生产技术发达国家和国内沿海发达地区在设施农业、先进技术、优良品种推广、农产品加工和营销、农业技术人才交流等领域的合作，提高农业发展水平。推进农业绿色发展，提升茶叶、大米、蔬菜、蔗糖、等勐海特色农产品国内外竞争力。</a:t>
            </a:r>
            <a:endParaRPr sz="1600" b="0">
              <a:ea typeface="方正仿宋_GBK" panose="03000509000000000000" charset="-122"/>
            </a:endParaRPr>
          </a:p>
          <a:p>
            <a:pPr marL="0" indent="398145"/>
            <a:endParaRPr sz="1600" b="0">
              <a:ea typeface="方正仿宋_GBK" panose="03000509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645983" y="1597463"/>
            <a:ext cx="2264932" cy="2409291"/>
            <a:chOff x="645983" y="1597463"/>
            <a:chExt cx="2264932" cy="2409291"/>
          </a:xfrm>
        </p:grpSpPr>
        <p:sp>
          <p:nvSpPr>
            <p:cNvPr id="7" name="弧形 6"/>
            <p:cNvSpPr/>
            <p:nvPr/>
          </p:nvSpPr>
          <p:spPr>
            <a:xfrm>
              <a:off x="645983" y="1662599"/>
              <a:ext cx="2264932" cy="2264932"/>
            </a:xfrm>
            <a:prstGeom prst="arc">
              <a:avLst>
                <a:gd name="adj1" fmla="val 16200000"/>
                <a:gd name="adj2" fmla="val 5380469"/>
              </a:avLst>
            </a:prstGeom>
            <a:ln w="5715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5" name="椭圆 24"/>
            <p:cNvSpPr/>
            <p:nvPr/>
          </p:nvSpPr>
          <p:spPr>
            <a:xfrm>
              <a:off x="1703219" y="1597463"/>
              <a:ext cx="150456" cy="15045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6" name="椭圆 25"/>
            <p:cNvSpPr/>
            <p:nvPr/>
          </p:nvSpPr>
          <p:spPr>
            <a:xfrm>
              <a:off x="1703219" y="3856298"/>
              <a:ext cx="150456" cy="15045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6" name="任意多边形 24"/>
          <p:cNvSpPr/>
          <p:nvPr/>
        </p:nvSpPr>
        <p:spPr bwMode="auto">
          <a:xfrm>
            <a:off x="1457960" y="2299335"/>
            <a:ext cx="606425" cy="567690"/>
          </a:xfrm>
          <a:custGeom>
            <a:avLst/>
            <a:gdLst>
              <a:gd name="connsiteX0" fmla="*/ 241311 w 331352"/>
              <a:gd name="connsiteY0" fmla="*/ 265737 h 310187"/>
              <a:gd name="connsiteX1" fmla="*/ 227023 w 331352"/>
              <a:gd name="connsiteY1" fmla="*/ 280025 h 310187"/>
              <a:gd name="connsiteX2" fmla="*/ 241311 w 331352"/>
              <a:gd name="connsiteY2" fmla="*/ 294313 h 310187"/>
              <a:gd name="connsiteX3" fmla="*/ 255599 w 331352"/>
              <a:gd name="connsiteY3" fmla="*/ 280025 h 310187"/>
              <a:gd name="connsiteX4" fmla="*/ 241311 w 331352"/>
              <a:gd name="connsiteY4" fmla="*/ 265737 h 310187"/>
              <a:gd name="connsiteX5" fmla="*/ 125424 w 331352"/>
              <a:gd name="connsiteY5" fmla="*/ 265737 h 310187"/>
              <a:gd name="connsiteX6" fmla="*/ 111136 w 331352"/>
              <a:gd name="connsiteY6" fmla="*/ 280025 h 310187"/>
              <a:gd name="connsiteX7" fmla="*/ 125424 w 331352"/>
              <a:gd name="connsiteY7" fmla="*/ 294313 h 310187"/>
              <a:gd name="connsiteX8" fmla="*/ 139712 w 331352"/>
              <a:gd name="connsiteY8" fmla="*/ 280025 h 310187"/>
              <a:gd name="connsiteX9" fmla="*/ 125424 w 331352"/>
              <a:gd name="connsiteY9" fmla="*/ 265737 h 310187"/>
              <a:gd name="connsiteX10" fmla="*/ 242898 w 331352"/>
              <a:gd name="connsiteY10" fmla="*/ 168899 h 310187"/>
              <a:gd name="connsiteX11" fmla="*/ 242898 w 331352"/>
              <a:gd name="connsiteY11" fmla="*/ 192712 h 310187"/>
              <a:gd name="connsiteX12" fmla="*/ 268298 w 331352"/>
              <a:gd name="connsiteY12" fmla="*/ 192712 h 310187"/>
              <a:gd name="connsiteX13" fmla="*/ 276236 w 331352"/>
              <a:gd name="connsiteY13" fmla="*/ 168899 h 310187"/>
              <a:gd name="connsiteX14" fmla="*/ 173048 w 331352"/>
              <a:gd name="connsiteY14" fmla="*/ 168899 h 310187"/>
              <a:gd name="connsiteX15" fmla="*/ 173048 w 331352"/>
              <a:gd name="connsiteY15" fmla="*/ 192712 h 310187"/>
              <a:gd name="connsiteX16" fmla="*/ 222261 w 331352"/>
              <a:gd name="connsiteY16" fmla="*/ 192712 h 310187"/>
              <a:gd name="connsiteX17" fmla="*/ 222261 w 331352"/>
              <a:gd name="connsiteY17" fmla="*/ 168899 h 310187"/>
              <a:gd name="connsiteX18" fmla="*/ 120661 w 331352"/>
              <a:gd name="connsiteY18" fmla="*/ 168899 h 310187"/>
              <a:gd name="connsiteX19" fmla="*/ 128598 w 331352"/>
              <a:gd name="connsiteY19" fmla="*/ 192712 h 310187"/>
              <a:gd name="connsiteX20" fmla="*/ 152411 w 331352"/>
              <a:gd name="connsiteY20" fmla="*/ 192712 h 310187"/>
              <a:gd name="connsiteX21" fmla="*/ 152411 w 331352"/>
              <a:gd name="connsiteY21" fmla="*/ 168899 h 310187"/>
              <a:gd name="connsiteX22" fmla="*/ 242898 w 331352"/>
              <a:gd name="connsiteY22" fmla="*/ 119687 h 310187"/>
              <a:gd name="connsiteX23" fmla="*/ 242898 w 331352"/>
              <a:gd name="connsiteY23" fmla="*/ 148262 h 310187"/>
              <a:gd name="connsiteX24" fmla="*/ 282586 w 331352"/>
              <a:gd name="connsiteY24" fmla="*/ 148262 h 310187"/>
              <a:gd name="connsiteX25" fmla="*/ 290523 w 331352"/>
              <a:gd name="connsiteY25" fmla="*/ 119687 h 310187"/>
              <a:gd name="connsiteX26" fmla="*/ 173048 w 331352"/>
              <a:gd name="connsiteY26" fmla="*/ 119687 h 310187"/>
              <a:gd name="connsiteX27" fmla="*/ 173048 w 331352"/>
              <a:gd name="connsiteY27" fmla="*/ 148262 h 310187"/>
              <a:gd name="connsiteX28" fmla="*/ 222261 w 331352"/>
              <a:gd name="connsiteY28" fmla="*/ 148262 h 310187"/>
              <a:gd name="connsiteX29" fmla="*/ 222261 w 331352"/>
              <a:gd name="connsiteY29" fmla="*/ 119687 h 310187"/>
              <a:gd name="connsiteX30" fmla="*/ 103198 w 331352"/>
              <a:gd name="connsiteY30" fmla="*/ 119687 h 310187"/>
              <a:gd name="connsiteX31" fmla="*/ 112723 w 331352"/>
              <a:gd name="connsiteY31" fmla="*/ 148262 h 310187"/>
              <a:gd name="connsiteX32" fmla="*/ 152411 w 331352"/>
              <a:gd name="connsiteY32" fmla="*/ 148262 h 310187"/>
              <a:gd name="connsiteX33" fmla="*/ 152411 w 331352"/>
              <a:gd name="connsiteY33" fmla="*/ 119687 h 310187"/>
              <a:gd name="connsiteX34" fmla="*/ 242898 w 331352"/>
              <a:gd name="connsiteY34" fmla="*/ 75237 h 310187"/>
              <a:gd name="connsiteX35" fmla="*/ 242898 w 331352"/>
              <a:gd name="connsiteY35" fmla="*/ 99050 h 310187"/>
              <a:gd name="connsiteX36" fmla="*/ 296873 w 331352"/>
              <a:gd name="connsiteY36" fmla="*/ 99050 h 310187"/>
              <a:gd name="connsiteX37" fmla="*/ 304811 w 331352"/>
              <a:gd name="connsiteY37" fmla="*/ 75237 h 310187"/>
              <a:gd name="connsiteX38" fmla="*/ 173048 w 331352"/>
              <a:gd name="connsiteY38" fmla="*/ 75237 h 310187"/>
              <a:gd name="connsiteX39" fmla="*/ 173048 w 331352"/>
              <a:gd name="connsiteY39" fmla="*/ 99050 h 310187"/>
              <a:gd name="connsiteX40" fmla="*/ 222261 w 331352"/>
              <a:gd name="connsiteY40" fmla="*/ 99050 h 310187"/>
              <a:gd name="connsiteX41" fmla="*/ 222261 w 331352"/>
              <a:gd name="connsiteY41" fmla="*/ 75237 h 310187"/>
              <a:gd name="connsiteX42" fmla="*/ 87323 w 331352"/>
              <a:gd name="connsiteY42" fmla="*/ 75237 h 310187"/>
              <a:gd name="connsiteX43" fmla="*/ 95261 w 331352"/>
              <a:gd name="connsiteY43" fmla="*/ 99050 h 310187"/>
              <a:gd name="connsiteX44" fmla="*/ 152411 w 331352"/>
              <a:gd name="connsiteY44" fmla="*/ 99050 h 310187"/>
              <a:gd name="connsiteX45" fmla="*/ 152411 w 331352"/>
              <a:gd name="connsiteY45" fmla="*/ 75237 h 310187"/>
              <a:gd name="connsiteX46" fmla="*/ 13989 w 331352"/>
              <a:gd name="connsiteY46" fmla="*/ 328 h 310187"/>
              <a:gd name="connsiteX47" fmla="*/ 64579 w 331352"/>
              <a:gd name="connsiteY47" fmla="*/ 19694 h 310187"/>
              <a:gd name="connsiteX48" fmla="*/ 69768 w 331352"/>
              <a:gd name="connsiteY48" fmla="*/ 26149 h 310187"/>
              <a:gd name="connsiteX49" fmla="*/ 80145 w 331352"/>
              <a:gd name="connsiteY49" fmla="*/ 54553 h 310187"/>
              <a:gd name="connsiteX50" fmla="*/ 81442 w 331352"/>
              <a:gd name="connsiteY50" fmla="*/ 54553 h 310187"/>
              <a:gd name="connsiteX51" fmla="*/ 321421 w 331352"/>
              <a:gd name="connsiteY51" fmla="*/ 54553 h 310187"/>
              <a:gd name="connsiteX52" fmla="*/ 329204 w 331352"/>
              <a:gd name="connsiteY52" fmla="*/ 58426 h 310187"/>
              <a:gd name="connsiteX53" fmla="*/ 330501 w 331352"/>
              <a:gd name="connsiteY53" fmla="*/ 68755 h 310187"/>
              <a:gd name="connsiteX54" fmla="*/ 286397 w 331352"/>
              <a:gd name="connsiteY54" fmla="*/ 205610 h 310187"/>
              <a:gd name="connsiteX55" fmla="*/ 276019 w 331352"/>
              <a:gd name="connsiteY55" fmla="*/ 213356 h 310187"/>
              <a:gd name="connsiteX56" fmla="*/ 120358 w 331352"/>
              <a:gd name="connsiteY56" fmla="*/ 213356 h 310187"/>
              <a:gd name="connsiteX57" fmla="*/ 116466 w 331352"/>
              <a:gd name="connsiteY57" fmla="*/ 212065 h 310187"/>
              <a:gd name="connsiteX58" fmla="*/ 106089 w 331352"/>
              <a:gd name="connsiteY58" fmla="*/ 240469 h 310187"/>
              <a:gd name="connsiteX59" fmla="*/ 276019 w 331352"/>
              <a:gd name="connsiteY59" fmla="*/ 240469 h 310187"/>
              <a:gd name="connsiteX60" fmla="*/ 285100 w 331352"/>
              <a:gd name="connsiteY60" fmla="*/ 248215 h 310187"/>
              <a:gd name="connsiteX61" fmla="*/ 276019 w 331352"/>
              <a:gd name="connsiteY61" fmla="*/ 257253 h 310187"/>
              <a:gd name="connsiteX62" fmla="*/ 266939 w 331352"/>
              <a:gd name="connsiteY62" fmla="*/ 257253 h 310187"/>
              <a:gd name="connsiteX63" fmla="*/ 274722 w 331352"/>
              <a:gd name="connsiteY63" fmla="*/ 279201 h 310187"/>
              <a:gd name="connsiteX64" fmla="*/ 242293 w 331352"/>
              <a:gd name="connsiteY64" fmla="*/ 310187 h 310187"/>
              <a:gd name="connsiteX65" fmla="*/ 211160 w 331352"/>
              <a:gd name="connsiteY65" fmla="*/ 279201 h 310187"/>
              <a:gd name="connsiteX66" fmla="*/ 218943 w 331352"/>
              <a:gd name="connsiteY66" fmla="*/ 257253 h 310187"/>
              <a:gd name="connsiteX67" fmla="*/ 148896 w 331352"/>
              <a:gd name="connsiteY67" fmla="*/ 257253 h 310187"/>
              <a:gd name="connsiteX68" fmla="*/ 157976 w 331352"/>
              <a:gd name="connsiteY68" fmla="*/ 279201 h 310187"/>
              <a:gd name="connsiteX69" fmla="*/ 125547 w 331352"/>
              <a:gd name="connsiteY69" fmla="*/ 310187 h 310187"/>
              <a:gd name="connsiteX70" fmla="*/ 93117 w 331352"/>
              <a:gd name="connsiteY70" fmla="*/ 279201 h 310187"/>
              <a:gd name="connsiteX71" fmla="*/ 102197 w 331352"/>
              <a:gd name="connsiteY71" fmla="*/ 257253 h 310187"/>
              <a:gd name="connsiteX72" fmla="*/ 93117 w 331352"/>
              <a:gd name="connsiteY72" fmla="*/ 257253 h 310187"/>
              <a:gd name="connsiteX73" fmla="*/ 86631 w 331352"/>
              <a:gd name="connsiteY73" fmla="*/ 253380 h 310187"/>
              <a:gd name="connsiteX74" fmla="*/ 85334 w 331352"/>
              <a:gd name="connsiteY74" fmla="*/ 245633 h 310187"/>
              <a:gd name="connsiteX75" fmla="*/ 100900 w 331352"/>
              <a:gd name="connsiteY75" fmla="*/ 201737 h 310187"/>
              <a:gd name="connsiteX76" fmla="*/ 107386 w 331352"/>
              <a:gd name="connsiteY76" fmla="*/ 196572 h 310187"/>
              <a:gd name="connsiteX77" fmla="*/ 51607 w 331352"/>
              <a:gd name="connsiteY77" fmla="*/ 37769 h 310187"/>
              <a:gd name="connsiteX78" fmla="*/ 6206 w 331352"/>
              <a:gd name="connsiteY78" fmla="*/ 19694 h 310187"/>
              <a:gd name="connsiteX79" fmla="*/ 1017 w 331352"/>
              <a:gd name="connsiteY79" fmla="*/ 6783 h 310187"/>
              <a:gd name="connsiteX80" fmla="*/ 13989 w 331352"/>
              <a:gd name="connsiteY80" fmla="*/ 328 h 31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1352" h="310187">
                <a:moveTo>
                  <a:pt x="241311" y="265737"/>
                </a:moveTo>
                <a:cubicBezTo>
                  <a:pt x="233420" y="265737"/>
                  <a:pt x="227023" y="272134"/>
                  <a:pt x="227023" y="280025"/>
                </a:cubicBezTo>
                <a:cubicBezTo>
                  <a:pt x="227023" y="287916"/>
                  <a:pt x="233420" y="294313"/>
                  <a:pt x="241311" y="294313"/>
                </a:cubicBezTo>
                <a:cubicBezTo>
                  <a:pt x="249202" y="294313"/>
                  <a:pt x="255599" y="287916"/>
                  <a:pt x="255599" y="280025"/>
                </a:cubicBezTo>
                <a:cubicBezTo>
                  <a:pt x="255599" y="272134"/>
                  <a:pt x="249202" y="265737"/>
                  <a:pt x="241311" y="265737"/>
                </a:cubicBezTo>
                <a:close/>
                <a:moveTo>
                  <a:pt x="125424" y="265737"/>
                </a:moveTo>
                <a:cubicBezTo>
                  <a:pt x="117533" y="265737"/>
                  <a:pt x="111136" y="272134"/>
                  <a:pt x="111136" y="280025"/>
                </a:cubicBezTo>
                <a:cubicBezTo>
                  <a:pt x="111136" y="287916"/>
                  <a:pt x="117533" y="294313"/>
                  <a:pt x="125424" y="294313"/>
                </a:cubicBezTo>
                <a:cubicBezTo>
                  <a:pt x="133315" y="294313"/>
                  <a:pt x="139712" y="287916"/>
                  <a:pt x="139712" y="280025"/>
                </a:cubicBezTo>
                <a:cubicBezTo>
                  <a:pt x="139712" y="272134"/>
                  <a:pt x="133315" y="265737"/>
                  <a:pt x="125424" y="265737"/>
                </a:cubicBezTo>
                <a:close/>
                <a:moveTo>
                  <a:pt x="242898" y="168899"/>
                </a:moveTo>
                <a:lnTo>
                  <a:pt x="242898" y="192712"/>
                </a:lnTo>
                <a:lnTo>
                  <a:pt x="268298" y="192712"/>
                </a:lnTo>
                <a:lnTo>
                  <a:pt x="276236" y="168899"/>
                </a:lnTo>
                <a:close/>
                <a:moveTo>
                  <a:pt x="173048" y="168899"/>
                </a:moveTo>
                <a:lnTo>
                  <a:pt x="173048" y="192712"/>
                </a:lnTo>
                <a:lnTo>
                  <a:pt x="222261" y="192712"/>
                </a:lnTo>
                <a:lnTo>
                  <a:pt x="222261" y="168899"/>
                </a:lnTo>
                <a:close/>
                <a:moveTo>
                  <a:pt x="120661" y="168899"/>
                </a:moveTo>
                <a:lnTo>
                  <a:pt x="128598" y="192712"/>
                </a:lnTo>
                <a:lnTo>
                  <a:pt x="152411" y="192712"/>
                </a:lnTo>
                <a:lnTo>
                  <a:pt x="152411" y="168899"/>
                </a:lnTo>
                <a:close/>
                <a:moveTo>
                  <a:pt x="242898" y="119687"/>
                </a:moveTo>
                <a:lnTo>
                  <a:pt x="242898" y="148262"/>
                </a:lnTo>
                <a:lnTo>
                  <a:pt x="282586" y="148262"/>
                </a:lnTo>
                <a:lnTo>
                  <a:pt x="290523" y="119687"/>
                </a:lnTo>
                <a:close/>
                <a:moveTo>
                  <a:pt x="173048" y="119687"/>
                </a:moveTo>
                <a:lnTo>
                  <a:pt x="173048" y="148262"/>
                </a:lnTo>
                <a:lnTo>
                  <a:pt x="222261" y="148262"/>
                </a:lnTo>
                <a:lnTo>
                  <a:pt x="222261" y="119687"/>
                </a:lnTo>
                <a:close/>
                <a:moveTo>
                  <a:pt x="103198" y="119687"/>
                </a:moveTo>
                <a:lnTo>
                  <a:pt x="112723" y="148262"/>
                </a:lnTo>
                <a:lnTo>
                  <a:pt x="152411" y="148262"/>
                </a:lnTo>
                <a:lnTo>
                  <a:pt x="152411" y="119687"/>
                </a:lnTo>
                <a:close/>
                <a:moveTo>
                  <a:pt x="242898" y="75237"/>
                </a:moveTo>
                <a:lnTo>
                  <a:pt x="242898" y="99050"/>
                </a:lnTo>
                <a:lnTo>
                  <a:pt x="296873" y="99050"/>
                </a:lnTo>
                <a:lnTo>
                  <a:pt x="304811" y="75237"/>
                </a:lnTo>
                <a:close/>
                <a:moveTo>
                  <a:pt x="173048" y="75237"/>
                </a:moveTo>
                <a:lnTo>
                  <a:pt x="173048" y="99050"/>
                </a:lnTo>
                <a:lnTo>
                  <a:pt x="222261" y="99050"/>
                </a:lnTo>
                <a:lnTo>
                  <a:pt x="222261" y="75237"/>
                </a:lnTo>
                <a:close/>
                <a:moveTo>
                  <a:pt x="87323" y="75237"/>
                </a:moveTo>
                <a:lnTo>
                  <a:pt x="95261" y="99050"/>
                </a:lnTo>
                <a:lnTo>
                  <a:pt x="152411" y="99050"/>
                </a:lnTo>
                <a:lnTo>
                  <a:pt x="152411" y="75237"/>
                </a:lnTo>
                <a:close/>
                <a:moveTo>
                  <a:pt x="13989" y="328"/>
                </a:moveTo>
                <a:cubicBezTo>
                  <a:pt x="13989" y="328"/>
                  <a:pt x="13989" y="328"/>
                  <a:pt x="64579" y="19694"/>
                </a:cubicBezTo>
                <a:cubicBezTo>
                  <a:pt x="67173" y="20985"/>
                  <a:pt x="68471" y="23567"/>
                  <a:pt x="69768" y="26149"/>
                </a:cubicBezTo>
                <a:cubicBezTo>
                  <a:pt x="69768" y="26149"/>
                  <a:pt x="69768" y="26149"/>
                  <a:pt x="80145" y="54553"/>
                </a:cubicBezTo>
                <a:cubicBezTo>
                  <a:pt x="80145" y="54553"/>
                  <a:pt x="81442" y="54553"/>
                  <a:pt x="81442" y="54553"/>
                </a:cubicBezTo>
                <a:cubicBezTo>
                  <a:pt x="81442" y="54553"/>
                  <a:pt x="81442" y="54553"/>
                  <a:pt x="321421" y="54553"/>
                </a:cubicBezTo>
                <a:cubicBezTo>
                  <a:pt x="324015" y="54553"/>
                  <a:pt x="327907" y="55844"/>
                  <a:pt x="329204" y="58426"/>
                </a:cubicBezTo>
                <a:cubicBezTo>
                  <a:pt x="331798" y="62300"/>
                  <a:pt x="331798" y="64882"/>
                  <a:pt x="330501" y="68755"/>
                </a:cubicBezTo>
                <a:cubicBezTo>
                  <a:pt x="330501" y="68755"/>
                  <a:pt x="330501" y="68755"/>
                  <a:pt x="286397" y="205610"/>
                </a:cubicBezTo>
                <a:cubicBezTo>
                  <a:pt x="285100" y="210774"/>
                  <a:pt x="281208" y="213356"/>
                  <a:pt x="276019" y="213356"/>
                </a:cubicBezTo>
                <a:cubicBezTo>
                  <a:pt x="276019" y="213356"/>
                  <a:pt x="276019" y="213356"/>
                  <a:pt x="120358" y="213356"/>
                </a:cubicBezTo>
                <a:cubicBezTo>
                  <a:pt x="119061" y="213356"/>
                  <a:pt x="117763" y="213356"/>
                  <a:pt x="116466" y="212065"/>
                </a:cubicBezTo>
                <a:cubicBezTo>
                  <a:pt x="116466" y="212065"/>
                  <a:pt x="116466" y="212065"/>
                  <a:pt x="106089" y="240469"/>
                </a:cubicBezTo>
                <a:cubicBezTo>
                  <a:pt x="106089" y="240469"/>
                  <a:pt x="106089" y="240469"/>
                  <a:pt x="276019" y="240469"/>
                </a:cubicBezTo>
                <a:cubicBezTo>
                  <a:pt x="281208" y="240469"/>
                  <a:pt x="285100" y="244342"/>
                  <a:pt x="285100" y="248215"/>
                </a:cubicBezTo>
                <a:cubicBezTo>
                  <a:pt x="285100" y="253380"/>
                  <a:pt x="281208" y="257253"/>
                  <a:pt x="276019" y="257253"/>
                </a:cubicBezTo>
                <a:cubicBezTo>
                  <a:pt x="276019" y="257253"/>
                  <a:pt x="276019" y="257253"/>
                  <a:pt x="266939" y="257253"/>
                </a:cubicBezTo>
                <a:cubicBezTo>
                  <a:pt x="272128" y="263708"/>
                  <a:pt x="274722" y="270164"/>
                  <a:pt x="274722" y="279201"/>
                </a:cubicBezTo>
                <a:cubicBezTo>
                  <a:pt x="274722" y="295985"/>
                  <a:pt x="260453" y="310187"/>
                  <a:pt x="242293" y="310187"/>
                </a:cubicBezTo>
                <a:cubicBezTo>
                  <a:pt x="225429" y="310187"/>
                  <a:pt x="211160" y="295985"/>
                  <a:pt x="211160" y="279201"/>
                </a:cubicBezTo>
                <a:cubicBezTo>
                  <a:pt x="211160" y="270164"/>
                  <a:pt x="213755" y="263708"/>
                  <a:pt x="218943" y="257253"/>
                </a:cubicBezTo>
                <a:cubicBezTo>
                  <a:pt x="218943" y="257253"/>
                  <a:pt x="218943" y="257253"/>
                  <a:pt x="148896" y="257253"/>
                </a:cubicBezTo>
                <a:cubicBezTo>
                  <a:pt x="154084" y="263708"/>
                  <a:pt x="157976" y="270164"/>
                  <a:pt x="157976" y="279201"/>
                </a:cubicBezTo>
                <a:cubicBezTo>
                  <a:pt x="157976" y="295985"/>
                  <a:pt x="143707" y="310187"/>
                  <a:pt x="125547" y="310187"/>
                </a:cubicBezTo>
                <a:cubicBezTo>
                  <a:pt x="108683" y="310187"/>
                  <a:pt x="93117" y="295985"/>
                  <a:pt x="93117" y="279201"/>
                </a:cubicBezTo>
                <a:cubicBezTo>
                  <a:pt x="93117" y="270164"/>
                  <a:pt x="97009" y="263708"/>
                  <a:pt x="102197" y="257253"/>
                </a:cubicBezTo>
                <a:cubicBezTo>
                  <a:pt x="102197" y="257253"/>
                  <a:pt x="102197" y="257253"/>
                  <a:pt x="93117" y="257253"/>
                </a:cubicBezTo>
                <a:cubicBezTo>
                  <a:pt x="90523" y="257253"/>
                  <a:pt x="87928" y="255962"/>
                  <a:pt x="86631" y="253380"/>
                </a:cubicBezTo>
                <a:cubicBezTo>
                  <a:pt x="85334" y="252089"/>
                  <a:pt x="84037" y="248215"/>
                  <a:pt x="85334" y="245633"/>
                </a:cubicBezTo>
                <a:cubicBezTo>
                  <a:pt x="85334" y="245633"/>
                  <a:pt x="85334" y="245633"/>
                  <a:pt x="100900" y="201737"/>
                </a:cubicBezTo>
                <a:cubicBezTo>
                  <a:pt x="102197" y="199154"/>
                  <a:pt x="104792" y="196572"/>
                  <a:pt x="107386" y="196572"/>
                </a:cubicBezTo>
                <a:cubicBezTo>
                  <a:pt x="107386" y="196572"/>
                  <a:pt x="107386" y="196572"/>
                  <a:pt x="51607" y="37769"/>
                </a:cubicBezTo>
                <a:cubicBezTo>
                  <a:pt x="51607" y="37769"/>
                  <a:pt x="51607" y="37769"/>
                  <a:pt x="6206" y="19694"/>
                </a:cubicBezTo>
                <a:cubicBezTo>
                  <a:pt x="1017" y="18403"/>
                  <a:pt x="-1577" y="11948"/>
                  <a:pt x="1017" y="6783"/>
                </a:cubicBezTo>
                <a:cubicBezTo>
                  <a:pt x="2315" y="1619"/>
                  <a:pt x="8800" y="-963"/>
                  <a:pt x="13989" y="32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83360" y="113030"/>
            <a:ext cx="6922770" cy="4030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98145"/>
            <a:r>
              <a:rPr lang="zh-CN" sz="1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仿宋_GBK" panose="03000509000000000000" charset="-122"/>
                <a:sym typeface="+mn-ea"/>
              </a:rPr>
              <a:t>全面推进乡村振兴</a:t>
            </a:r>
            <a:endParaRPr lang="zh-CN" sz="16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方正仿宋_GBK" panose="03000509000000000000" charset="-122"/>
            </a:endParaRPr>
          </a:p>
          <a:p>
            <a:pPr marL="0" indent="398145"/>
            <a:r>
              <a:rPr sz="1600">
                <a:ea typeface="方正仿宋_GBK" panose="03000509000000000000" charset="-122"/>
                <a:sym typeface="+mn-ea"/>
              </a:rPr>
              <a:t>（二）巩固拓展脱贫攻坚成果与乡村振兴有机衔接。聚焦脱贫成果有效巩固，不再产生新的绝对贫困的目标，继续坚持“四个不摘”，开发式扶贫方针，保持帮扶资源、帮扶力量、帮扶政策总体稳定。健全防止返贫监测和帮扶机制，培养创业致富带头人，增强群众致富信心和能力。坚持激发内生动力，继续实施布朗、景颇、佤、拉祜等4个“直过民族”素质提升工程，深入开展“志智双扶行动”“自强、诚信、感恩”等主题实践活动，持续加大生产技术培训和思想教育引导。继续推进乡村特色产业可持续发展，一二三产业融合发展，丰富乡村经济业态，为农民创收增收提供更多的有利条件和渠道。加强扶贫项目资金资产管理和监督，继续实施交通、教育、医疗、卫生等补短板破瓶颈项目，提升公共服务水平。不断健全完善农村社会保障和救助制度。继续落实行业主管责任，深化东西部扶贫协作，强化各方面社会帮扶力量，形成巩固合力。建立脱贫人口稳定增收长效机制，在乡村振兴战略框架下，乡村振兴相关政策向脱贫乡村户倾斜，分类推进工作，实现脱贫攻坚成果巩固拓展与乡村振兴的联动互促。</a:t>
            </a:r>
            <a:endParaRPr sz="1600" b="0">
              <a:ea typeface="方正仿宋_GBK" panose="03000509000000000000" charset="-122"/>
            </a:endParaRPr>
          </a:p>
          <a:p>
            <a:pPr marL="0" indent="398145"/>
            <a:endParaRPr sz="1600" b="0">
              <a:ea typeface="方正仿宋_GBK" panose="03000509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19"/>
          <a:stretch>
            <a:fillRect/>
          </a:stretch>
        </p:blipFill>
        <p:spPr>
          <a:xfrm>
            <a:off x="-2378" y="2432364"/>
            <a:ext cx="3278234" cy="27111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7" r="257"/>
          <a:stretch>
            <a:fillRect/>
          </a:stretch>
        </p:blipFill>
        <p:spPr>
          <a:xfrm>
            <a:off x="5724128" y="1461030"/>
            <a:ext cx="3423235" cy="36824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-14889"/>
            <a:ext cx="9144000" cy="445199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485390" y="2156460"/>
            <a:ext cx="503936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spc="300" dirty="0">
                <a:solidFill>
                  <a:srgbClr val="A84A75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微软雅黑" panose="020B0503020204020204" pitchFamily="34" charset="-122"/>
              </a:rPr>
              <a:t>“</a:t>
            </a:r>
            <a:r>
              <a:rPr lang="zh-CN" altLang="en-US" sz="4800" spc="300" dirty="0">
                <a:solidFill>
                  <a:srgbClr val="A84A75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微软雅黑" panose="020B0503020204020204" pitchFamily="34" charset="-122"/>
              </a:rPr>
              <a:t>十三五</a:t>
            </a:r>
            <a:r>
              <a:rPr lang="en-US" altLang="zh-CN" sz="4800" spc="300" dirty="0">
                <a:solidFill>
                  <a:srgbClr val="A84A75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微软雅黑" panose="020B0503020204020204" pitchFamily="34" charset="-122"/>
              </a:rPr>
              <a:t>”</a:t>
            </a:r>
            <a:r>
              <a:rPr lang="zh-CN" altLang="en-US" sz="4800" spc="300" dirty="0">
                <a:solidFill>
                  <a:srgbClr val="A84A75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微软雅黑" panose="020B0503020204020204" pitchFamily="34" charset="-122"/>
              </a:rPr>
              <a:t>成效</a:t>
            </a:r>
            <a:endParaRPr lang="zh-CN" altLang="en-US" sz="4800" spc="300" dirty="0">
              <a:solidFill>
                <a:srgbClr val="A84A75"/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70628" y="1234292"/>
            <a:ext cx="1402743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sz="6000" spc="300" dirty="0">
              <a:solidFill>
                <a:srgbClr val="A84A75"/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  <a:cs typeface="Adobe Arabic" panose="02040503050201020203" pitchFamily="18" charset="-78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645983" y="1597463"/>
            <a:ext cx="2264932" cy="2409291"/>
            <a:chOff x="645983" y="1597463"/>
            <a:chExt cx="2264932" cy="2409291"/>
          </a:xfrm>
        </p:grpSpPr>
        <p:sp>
          <p:nvSpPr>
            <p:cNvPr id="7" name="弧形 6"/>
            <p:cNvSpPr/>
            <p:nvPr/>
          </p:nvSpPr>
          <p:spPr>
            <a:xfrm>
              <a:off x="645983" y="1662599"/>
              <a:ext cx="2264932" cy="2264932"/>
            </a:xfrm>
            <a:prstGeom prst="arc">
              <a:avLst>
                <a:gd name="adj1" fmla="val 16200000"/>
                <a:gd name="adj2" fmla="val 5380469"/>
              </a:avLst>
            </a:prstGeom>
            <a:ln w="5715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5" name="椭圆 24"/>
            <p:cNvSpPr/>
            <p:nvPr/>
          </p:nvSpPr>
          <p:spPr>
            <a:xfrm>
              <a:off x="1703219" y="1597463"/>
              <a:ext cx="150456" cy="15045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6" name="椭圆 25"/>
            <p:cNvSpPr/>
            <p:nvPr/>
          </p:nvSpPr>
          <p:spPr>
            <a:xfrm>
              <a:off x="1703219" y="3856298"/>
              <a:ext cx="150456" cy="15045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6" name="任意多边形 24"/>
          <p:cNvSpPr/>
          <p:nvPr/>
        </p:nvSpPr>
        <p:spPr bwMode="auto">
          <a:xfrm>
            <a:off x="1457960" y="2299335"/>
            <a:ext cx="606425" cy="567690"/>
          </a:xfrm>
          <a:custGeom>
            <a:avLst/>
            <a:gdLst>
              <a:gd name="connsiteX0" fmla="*/ 241311 w 331352"/>
              <a:gd name="connsiteY0" fmla="*/ 265737 h 310187"/>
              <a:gd name="connsiteX1" fmla="*/ 227023 w 331352"/>
              <a:gd name="connsiteY1" fmla="*/ 280025 h 310187"/>
              <a:gd name="connsiteX2" fmla="*/ 241311 w 331352"/>
              <a:gd name="connsiteY2" fmla="*/ 294313 h 310187"/>
              <a:gd name="connsiteX3" fmla="*/ 255599 w 331352"/>
              <a:gd name="connsiteY3" fmla="*/ 280025 h 310187"/>
              <a:gd name="connsiteX4" fmla="*/ 241311 w 331352"/>
              <a:gd name="connsiteY4" fmla="*/ 265737 h 310187"/>
              <a:gd name="connsiteX5" fmla="*/ 125424 w 331352"/>
              <a:gd name="connsiteY5" fmla="*/ 265737 h 310187"/>
              <a:gd name="connsiteX6" fmla="*/ 111136 w 331352"/>
              <a:gd name="connsiteY6" fmla="*/ 280025 h 310187"/>
              <a:gd name="connsiteX7" fmla="*/ 125424 w 331352"/>
              <a:gd name="connsiteY7" fmla="*/ 294313 h 310187"/>
              <a:gd name="connsiteX8" fmla="*/ 139712 w 331352"/>
              <a:gd name="connsiteY8" fmla="*/ 280025 h 310187"/>
              <a:gd name="connsiteX9" fmla="*/ 125424 w 331352"/>
              <a:gd name="connsiteY9" fmla="*/ 265737 h 310187"/>
              <a:gd name="connsiteX10" fmla="*/ 242898 w 331352"/>
              <a:gd name="connsiteY10" fmla="*/ 168899 h 310187"/>
              <a:gd name="connsiteX11" fmla="*/ 242898 w 331352"/>
              <a:gd name="connsiteY11" fmla="*/ 192712 h 310187"/>
              <a:gd name="connsiteX12" fmla="*/ 268298 w 331352"/>
              <a:gd name="connsiteY12" fmla="*/ 192712 h 310187"/>
              <a:gd name="connsiteX13" fmla="*/ 276236 w 331352"/>
              <a:gd name="connsiteY13" fmla="*/ 168899 h 310187"/>
              <a:gd name="connsiteX14" fmla="*/ 173048 w 331352"/>
              <a:gd name="connsiteY14" fmla="*/ 168899 h 310187"/>
              <a:gd name="connsiteX15" fmla="*/ 173048 w 331352"/>
              <a:gd name="connsiteY15" fmla="*/ 192712 h 310187"/>
              <a:gd name="connsiteX16" fmla="*/ 222261 w 331352"/>
              <a:gd name="connsiteY16" fmla="*/ 192712 h 310187"/>
              <a:gd name="connsiteX17" fmla="*/ 222261 w 331352"/>
              <a:gd name="connsiteY17" fmla="*/ 168899 h 310187"/>
              <a:gd name="connsiteX18" fmla="*/ 120661 w 331352"/>
              <a:gd name="connsiteY18" fmla="*/ 168899 h 310187"/>
              <a:gd name="connsiteX19" fmla="*/ 128598 w 331352"/>
              <a:gd name="connsiteY19" fmla="*/ 192712 h 310187"/>
              <a:gd name="connsiteX20" fmla="*/ 152411 w 331352"/>
              <a:gd name="connsiteY20" fmla="*/ 192712 h 310187"/>
              <a:gd name="connsiteX21" fmla="*/ 152411 w 331352"/>
              <a:gd name="connsiteY21" fmla="*/ 168899 h 310187"/>
              <a:gd name="connsiteX22" fmla="*/ 242898 w 331352"/>
              <a:gd name="connsiteY22" fmla="*/ 119687 h 310187"/>
              <a:gd name="connsiteX23" fmla="*/ 242898 w 331352"/>
              <a:gd name="connsiteY23" fmla="*/ 148262 h 310187"/>
              <a:gd name="connsiteX24" fmla="*/ 282586 w 331352"/>
              <a:gd name="connsiteY24" fmla="*/ 148262 h 310187"/>
              <a:gd name="connsiteX25" fmla="*/ 290523 w 331352"/>
              <a:gd name="connsiteY25" fmla="*/ 119687 h 310187"/>
              <a:gd name="connsiteX26" fmla="*/ 173048 w 331352"/>
              <a:gd name="connsiteY26" fmla="*/ 119687 h 310187"/>
              <a:gd name="connsiteX27" fmla="*/ 173048 w 331352"/>
              <a:gd name="connsiteY27" fmla="*/ 148262 h 310187"/>
              <a:gd name="connsiteX28" fmla="*/ 222261 w 331352"/>
              <a:gd name="connsiteY28" fmla="*/ 148262 h 310187"/>
              <a:gd name="connsiteX29" fmla="*/ 222261 w 331352"/>
              <a:gd name="connsiteY29" fmla="*/ 119687 h 310187"/>
              <a:gd name="connsiteX30" fmla="*/ 103198 w 331352"/>
              <a:gd name="connsiteY30" fmla="*/ 119687 h 310187"/>
              <a:gd name="connsiteX31" fmla="*/ 112723 w 331352"/>
              <a:gd name="connsiteY31" fmla="*/ 148262 h 310187"/>
              <a:gd name="connsiteX32" fmla="*/ 152411 w 331352"/>
              <a:gd name="connsiteY32" fmla="*/ 148262 h 310187"/>
              <a:gd name="connsiteX33" fmla="*/ 152411 w 331352"/>
              <a:gd name="connsiteY33" fmla="*/ 119687 h 310187"/>
              <a:gd name="connsiteX34" fmla="*/ 242898 w 331352"/>
              <a:gd name="connsiteY34" fmla="*/ 75237 h 310187"/>
              <a:gd name="connsiteX35" fmla="*/ 242898 w 331352"/>
              <a:gd name="connsiteY35" fmla="*/ 99050 h 310187"/>
              <a:gd name="connsiteX36" fmla="*/ 296873 w 331352"/>
              <a:gd name="connsiteY36" fmla="*/ 99050 h 310187"/>
              <a:gd name="connsiteX37" fmla="*/ 304811 w 331352"/>
              <a:gd name="connsiteY37" fmla="*/ 75237 h 310187"/>
              <a:gd name="connsiteX38" fmla="*/ 173048 w 331352"/>
              <a:gd name="connsiteY38" fmla="*/ 75237 h 310187"/>
              <a:gd name="connsiteX39" fmla="*/ 173048 w 331352"/>
              <a:gd name="connsiteY39" fmla="*/ 99050 h 310187"/>
              <a:gd name="connsiteX40" fmla="*/ 222261 w 331352"/>
              <a:gd name="connsiteY40" fmla="*/ 99050 h 310187"/>
              <a:gd name="connsiteX41" fmla="*/ 222261 w 331352"/>
              <a:gd name="connsiteY41" fmla="*/ 75237 h 310187"/>
              <a:gd name="connsiteX42" fmla="*/ 87323 w 331352"/>
              <a:gd name="connsiteY42" fmla="*/ 75237 h 310187"/>
              <a:gd name="connsiteX43" fmla="*/ 95261 w 331352"/>
              <a:gd name="connsiteY43" fmla="*/ 99050 h 310187"/>
              <a:gd name="connsiteX44" fmla="*/ 152411 w 331352"/>
              <a:gd name="connsiteY44" fmla="*/ 99050 h 310187"/>
              <a:gd name="connsiteX45" fmla="*/ 152411 w 331352"/>
              <a:gd name="connsiteY45" fmla="*/ 75237 h 310187"/>
              <a:gd name="connsiteX46" fmla="*/ 13989 w 331352"/>
              <a:gd name="connsiteY46" fmla="*/ 328 h 310187"/>
              <a:gd name="connsiteX47" fmla="*/ 64579 w 331352"/>
              <a:gd name="connsiteY47" fmla="*/ 19694 h 310187"/>
              <a:gd name="connsiteX48" fmla="*/ 69768 w 331352"/>
              <a:gd name="connsiteY48" fmla="*/ 26149 h 310187"/>
              <a:gd name="connsiteX49" fmla="*/ 80145 w 331352"/>
              <a:gd name="connsiteY49" fmla="*/ 54553 h 310187"/>
              <a:gd name="connsiteX50" fmla="*/ 81442 w 331352"/>
              <a:gd name="connsiteY50" fmla="*/ 54553 h 310187"/>
              <a:gd name="connsiteX51" fmla="*/ 321421 w 331352"/>
              <a:gd name="connsiteY51" fmla="*/ 54553 h 310187"/>
              <a:gd name="connsiteX52" fmla="*/ 329204 w 331352"/>
              <a:gd name="connsiteY52" fmla="*/ 58426 h 310187"/>
              <a:gd name="connsiteX53" fmla="*/ 330501 w 331352"/>
              <a:gd name="connsiteY53" fmla="*/ 68755 h 310187"/>
              <a:gd name="connsiteX54" fmla="*/ 286397 w 331352"/>
              <a:gd name="connsiteY54" fmla="*/ 205610 h 310187"/>
              <a:gd name="connsiteX55" fmla="*/ 276019 w 331352"/>
              <a:gd name="connsiteY55" fmla="*/ 213356 h 310187"/>
              <a:gd name="connsiteX56" fmla="*/ 120358 w 331352"/>
              <a:gd name="connsiteY56" fmla="*/ 213356 h 310187"/>
              <a:gd name="connsiteX57" fmla="*/ 116466 w 331352"/>
              <a:gd name="connsiteY57" fmla="*/ 212065 h 310187"/>
              <a:gd name="connsiteX58" fmla="*/ 106089 w 331352"/>
              <a:gd name="connsiteY58" fmla="*/ 240469 h 310187"/>
              <a:gd name="connsiteX59" fmla="*/ 276019 w 331352"/>
              <a:gd name="connsiteY59" fmla="*/ 240469 h 310187"/>
              <a:gd name="connsiteX60" fmla="*/ 285100 w 331352"/>
              <a:gd name="connsiteY60" fmla="*/ 248215 h 310187"/>
              <a:gd name="connsiteX61" fmla="*/ 276019 w 331352"/>
              <a:gd name="connsiteY61" fmla="*/ 257253 h 310187"/>
              <a:gd name="connsiteX62" fmla="*/ 266939 w 331352"/>
              <a:gd name="connsiteY62" fmla="*/ 257253 h 310187"/>
              <a:gd name="connsiteX63" fmla="*/ 274722 w 331352"/>
              <a:gd name="connsiteY63" fmla="*/ 279201 h 310187"/>
              <a:gd name="connsiteX64" fmla="*/ 242293 w 331352"/>
              <a:gd name="connsiteY64" fmla="*/ 310187 h 310187"/>
              <a:gd name="connsiteX65" fmla="*/ 211160 w 331352"/>
              <a:gd name="connsiteY65" fmla="*/ 279201 h 310187"/>
              <a:gd name="connsiteX66" fmla="*/ 218943 w 331352"/>
              <a:gd name="connsiteY66" fmla="*/ 257253 h 310187"/>
              <a:gd name="connsiteX67" fmla="*/ 148896 w 331352"/>
              <a:gd name="connsiteY67" fmla="*/ 257253 h 310187"/>
              <a:gd name="connsiteX68" fmla="*/ 157976 w 331352"/>
              <a:gd name="connsiteY68" fmla="*/ 279201 h 310187"/>
              <a:gd name="connsiteX69" fmla="*/ 125547 w 331352"/>
              <a:gd name="connsiteY69" fmla="*/ 310187 h 310187"/>
              <a:gd name="connsiteX70" fmla="*/ 93117 w 331352"/>
              <a:gd name="connsiteY70" fmla="*/ 279201 h 310187"/>
              <a:gd name="connsiteX71" fmla="*/ 102197 w 331352"/>
              <a:gd name="connsiteY71" fmla="*/ 257253 h 310187"/>
              <a:gd name="connsiteX72" fmla="*/ 93117 w 331352"/>
              <a:gd name="connsiteY72" fmla="*/ 257253 h 310187"/>
              <a:gd name="connsiteX73" fmla="*/ 86631 w 331352"/>
              <a:gd name="connsiteY73" fmla="*/ 253380 h 310187"/>
              <a:gd name="connsiteX74" fmla="*/ 85334 w 331352"/>
              <a:gd name="connsiteY74" fmla="*/ 245633 h 310187"/>
              <a:gd name="connsiteX75" fmla="*/ 100900 w 331352"/>
              <a:gd name="connsiteY75" fmla="*/ 201737 h 310187"/>
              <a:gd name="connsiteX76" fmla="*/ 107386 w 331352"/>
              <a:gd name="connsiteY76" fmla="*/ 196572 h 310187"/>
              <a:gd name="connsiteX77" fmla="*/ 51607 w 331352"/>
              <a:gd name="connsiteY77" fmla="*/ 37769 h 310187"/>
              <a:gd name="connsiteX78" fmla="*/ 6206 w 331352"/>
              <a:gd name="connsiteY78" fmla="*/ 19694 h 310187"/>
              <a:gd name="connsiteX79" fmla="*/ 1017 w 331352"/>
              <a:gd name="connsiteY79" fmla="*/ 6783 h 310187"/>
              <a:gd name="connsiteX80" fmla="*/ 13989 w 331352"/>
              <a:gd name="connsiteY80" fmla="*/ 328 h 31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1352" h="310187">
                <a:moveTo>
                  <a:pt x="241311" y="265737"/>
                </a:moveTo>
                <a:cubicBezTo>
                  <a:pt x="233420" y="265737"/>
                  <a:pt x="227023" y="272134"/>
                  <a:pt x="227023" y="280025"/>
                </a:cubicBezTo>
                <a:cubicBezTo>
                  <a:pt x="227023" y="287916"/>
                  <a:pt x="233420" y="294313"/>
                  <a:pt x="241311" y="294313"/>
                </a:cubicBezTo>
                <a:cubicBezTo>
                  <a:pt x="249202" y="294313"/>
                  <a:pt x="255599" y="287916"/>
                  <a:pt x="255599" y="280025"/>
                </a:cubicBezTo>
                <a:cubicBezTo>
                  <a:pt x="255599" y="272134"/>
                  <a:pt x="249202" y="265737"/>
                  <a:pt x="241311" y="265737"/>
                </a:cubicBezTo>
                <a:close/>
                <a:moveTo>
                  <a:pt x="125424" y="265737"/>
                </a:moveTo>
                <a:cubicBezTo>
                  <a:pt x="117533" y="265737"/>
                  <a:pt x="111136" y="272134"/>
                  <a:pt x="111136" y="280025"/>
                </a:cubicBezTo>
                <a:cubicBezTo>
                  <a:pt x="111136" y="287916"/>
                  <a:pt x="117533" y="294313"/>
                  <a:pt x="125424" y="294313"/>
                </a:cubicBezTo>
                <a:cubicBezTo>
                  <a:pt x="133315" y="294313"/>
                  <a:pt x="139712" y="287916"/>
                  <a:pt x="139712" y="280025"/>
                </a:cubicBezTo>
                <a:cubicBezTo>
                  <a:pt x="139712" y="272134"/>
                  <a:pt x="133315" y="265737"/>
                  <a:pt x="125424" y="265737"/>
                </a:cubicBezTo>
                <a:close/>
                <a:moveTo>
                  <a:pt x="242898" y="168899"/>
                </a:moveTo>
                <a:lnTo>
                  <a:pt x="242898" y="192712"/>
                </a:lnTo>
                <a:lnTo>
                  <a:pt x="268298" y="192712"/>
                </a:lnTo>
                <a:lnTo>
                  <a:pt x="276236" y="168899"/>
                </a:lnTo>
                <a:close/>
                <a:moveTo>
                  <a:pt x="173048" y="168899"/>
                </a:moveTo>
                <a:lnTo>
                  <a:pt x="173048" y="192712"/>
                </a:lnTo>
                <a:lnTo>
                  <a:pt x="222261" y="192712"/>
                </a:lnTo>
                <a:lnTo>
                  <a:pt x="222261" y="168899"/>
                </a:lnTo>
                <a:close/>
                <a:moveTo>
                  <a:pt x="120661" y="168899"/>
                </a:moveTo>
                <a:lnTo>
                  <a:pt x="128598" y="192712"/>
                </a:lnTo>
                <a:lnTo>
                  <a:pt x="152411" y="192712"/>
                </a:lnTo>
                <a:lnTo>
                  <a:pt x="152411" y="168899"/>
                </a:lnTo>
                <a:close/>
                <a:moveTo>
                  <a:pt x="242898" y="119687"/>
                </a:moveTo>
                <a:lnTo>
                  <a:pt x="242898" y="148262"/>
                </a:lnTo>
                <a:lnTo>
                  <a:pt x="282586" y="148262"/>
                </a:lnTo>
                <a:lnTo>
                  <a:pt x="290523" y="119687"/>
                </a:lnTo>
                <a:close/>
                <a:moveTo>
                  <a:pt x="173048" y="119687"/>
                </a:moveTo>
                <a:lnTo>
                  <a:pt x="173048" y="148262"/>
                </a:lnTo>
                <a:lnTo>
                  <a:pt x="222261" y="148262"/>
                </a:lnTo>
                <a:lnTo>
                  <a:pt x="222261" y="119687"/>
                </a:lnTo>
                <a:close/>
                <a:moveTo>
                  <a:pt x="103198" y="119687"/>
                </a:moveTo>
                <a:lnTo>
                  <a:pt x="112723" y="148262"/>
                </a:lnTo>
                <a:lnTo>
                  <a:pt x="152411" y="148262"/>
                </a:lnTo>
                <a:lnTo>
                  <a:pt x="152411" y="119687"/>
                </a:lnTo>
                <a:close/>
                <a:moveTo>
                  <a:pt x="242898" y="75237"/>
                </a:moveTo>
                <a:lnTo>
                  <a:pt x="242898" y="99050"/>
                </a:lnTo>
                <a:lnTo>
                  <a:pt x="296873" y="99050"/>
                </a:lnTo>
                <a:lnTo>
                  <a:pt x="304811" y="75237"/>
                </a:lnTo>
                <a:close/>
                <a:moveTo>
                  <a:pt x="173048" y="75237"/>
                </a:moveTo>
                <a:lnTo>
                  <a:pt x="173048" y="99050"/>
                </a:lnTo>
                <a:lnTo>
                  <a:pt x="222261" y="99050"/>
                </a:lnTo>
                <a:lnTo>
                  <a:pt x="222261" y="75237"/>
                </a:lnTo>
                <a:close/>
                <a:moveTo>
                  <a:pt x="87323" y="75237"/>
                </a:moveTo>
                <a:lnTo>
                  <a:pt x="95261" y="99050"/>
                </a:lnTo>
                <a:lnTo>
                  <a:pt x="152411" y="99050"/>
                </a:lnTo>
                <a:lnTo>
                  <a:pt x="152411" y="75237"/>
                </a:lnTo>
                <a:close/>
                <a:moveTo>
                  <a:pt x="13989" y="328"/>
                </a:moveTo>
                <a:cubicBezTo>
                  <a:pt x="13989" y="328"/>
                  <a:pt x="13989" y="328"/>
                  <a:pt x="64579" y="19694"/>
                </a:cubicBezTo>
                <a:cubicBezTo>
                  <a:pt x="67173" y="20985"/>
                  <a:pt x="68471" y="23567"/>
                  <a:pt x="69768" y="26149"/>
                </a:cubicBezTo>
                <a:cubicBezTo>
                  <a:pt x="69768" y="26149"/>
                  <a:pt x="69768" y="26149"/>
                  <a:pt x="80145" y="54553"/>
                </a:cubicBezTo>
                <a:cubicBezTo>
                  <a:pt x="80145" y="54553"/>
                  <a:pt x="81442" y="54553"/>
                  <a:pt x="81442" y="54553"/>
                </a:cubicBezTo>
                <a:cubicBezTo>
                  <a:pt x="81442" y="54553"/>
                  <a:pt x="81442" y="54553"/>
                  <a:pt x="321421" y="54553"/>
                </a:cubicBezTo>
                <a:cubicBezTo>
                  <a:pt x="324015" y="54553"/>
                  <a:pt x="327907" y="55844"/>
                  <a:pt x="329204" y="58426"/>
                </a:cubicBezTo>
                <a:cubicBezTo>
                  <a:pt x="331798" y="62300"/>
                  <a:pt x="331798" y="64882"/>
                  <a:pt x="330501" y="68755"/>
                </a:cubicBezTo>
                <a:cubicBezTo>
                  <a:pt x="330501" y="68755"/>
                  <a:pt x="330501" y="68755"/>
                  <a:pt x="286397" y="205610"/>
                </a:cubicBezTo>
                <a:cubicBezTo>
                  <a:pt x="285100" y="210774"/>
                  <a:pt x="281208" y="213356"/>
                  <a:pt x="276019" y="213356"/>
                </a:cubicBezTo>
                <a:cubicBezTo>
                  <a:pt x="276019" y="213356"/>
                  <a:pt x="276019" y="213356"/>
                  <a:pt x="120358" y="213356"/>
                </a:cubicBezTo>
                <a:cubicBezTo>
                  <a:pt x="119061" y="213356"/>
                  <a:pt x="117763" y="213356"/>
                  <a:pt x="116466" y="212065"/>
                </a:cubicBezTo>
                <a:cubicBezTo>
                  <a:pt x="116466" y="212065"/>
                  <a:pt x="116466" y="212065"/>
                  <a:pt x="106089" y="240469"/>
                </a:cubicBezTo>
                <a:cubicBezTo>
                  <a:pt x="106089" y="240469"/>
                  <a:pt x="106089" y="240469"/>
                  <a:pt x="276019" y="240469"/>
                </a:cubicBezTo>
                <a:cubicBezTo>
                  <a:pt x="281208" y="240469"/>
                  <a:pt x="285100" y="244342"/>
                  <a:pt x="285100" y="248215"/>
                </a:cubicBezTo>
                <a:cubicBezTo>
                  <a:pt x="285100" y="253380"/>
                  <a:pt x="281208" y="257253"/>
                  <a:pt x="276019" y="257253"/>
                </a:cubicBezTo>
                <a:cubicBezTo>
                  <a:pt x="276019" y="257253"/>
                  <a:pt x="276019" y="257253"/>
                  <a:pt x="266939" y="257253"/>
                </a:cubicBezTo>
                <a:cubicBezTo>
                  <a:pt x="272128" y="263708"/>
                  <a:pt x="274722" y="270164"/>
                  <a:pt x="274722" y="279201"/>
                </a:cubicBezTo>
                <a:cubicBezTo>
                  <a:pt x="274722" y="295985"/>
                  <a:pt x="260453" y="310187"/>
                  <a:pt x="242293" y="310187"/>
                </a:cubicBezTo>
                <a:cubicBezTo>
                  <a:pt x="225429" y="310187"/>
                  <a:pt x="211160" y="295985"/>
                  <a:pt x="211160" y="279201"/>
                </a:cubicBezTo>
                <a:cubicBezTo>
                  <a:pt x="211160" y="270164"/>
                  <a:pt x="213755" y="263708"/>
                  <a:pt x="218943" y="257253"/>
                </a:cubicBezTo>
                <a:cubicBezTo>
                  <a:pt x="218943" y="257253"/>
                  <a:pt x="218943" y="257253"/>
                  <a:pt x="148896" y="257253"/>
                </a:cubicBezTo>
                <a:cubicBezTo>
                  <a:pt x="154084" y="263708"/>
                  <a:pt x="157976" y="270164"/>
                  <a:pt x="157976" y="279201"/>
                </a:cubicBezTo>
                <a:cubicBezTo>
                  <a:pt x="157976" y="295985"/>
                  <a:pt x="143707" y="310187"/>
                  <a:pt x="125547" y="310187"/>
                </a:cubicBezTo>
                <a:cubicBezTo>
                  <a:pt x="108683" y="310187"/>
                  <a:pt x="93117" y="295985"/>
                  <a:pt x="93117" y="279201"/>
                </a:cubicBezTo>
                <a:cubicBezTo>
                  <a:pt x="93117" y="270164"/>
                  <a:pt x="97009" y="263708"/>
                  <a:pt x="102197" y="257253"/>
                </a:cubicBezTo>
                <a:cubicBezTo>
                  <a:pt x="102197" y="257253"/>
                  <a:pt x="102197" y="257253"/>
                  <a:pt x="93117" y="257253"/>
                </a:cubicBezTo>
                <a:cubicBezTo>
                  <a:pt x="90523" y="257253"/>
                  <a:pt x="87928" y="255962"/>
                  <a:pt x="86631" y="253380"/>
                </a:cubicBezTo>
                <a:cubicBezTo>
                  <a:pt x="85334" y="252089"/>
                  <a:pt x="84037" y="248215"/>
                  <a:pt x="85334" y="245633"/>
                </a:cubicBezTo>
                <a:cubicBezTo>
                  <a:pt x="85334" y="245633"/>
                  <a:pt x="85334" y="245633"/>
                  <a:pt x="100900" y="201737"/>
                </a:cubicBezTo>
                <a:cubicBezTo>
                  <a:pt x="102197" y="199154"/>
                  <a:pt x="104792" y="196572"/>
                  <a:pt x="107386" y="196572"/>
                </a:cubicBezTo>
                <a:cubicBezTo>
                  <a:pt x="107386" y="196572"/>
                  <a:pt x="107386" y="196572"/>
                  <a:pt x="51607" y="37769"/>
                </a:cubicBezTo>
                <a:cubicBezTo>
                  <a:pt x="51607" y="37769"/>
                  <a:pt x="51607" y="37769"/>
                  <a:pt x="6206" y="19694"/>
                </a:cubicBezTo>
                <a:cubicBezTo>
                  <a:pt x="1017" y="18403"/>
                  <a:pt x="-1577" y="11948"/>
                  <a:pt x="1017" y="6783"/>
                </a:cubicBezTo>
                <a:cubicBezTo>
                  <a:pt x="2315" y="1619"/>
                  <a:pt x="8800" y="-963"/>
                  <a:pt x="13989" y="32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83360" y="113030"/>
            <a:ext cx="6922770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98145"/>
            <a:r>
              <a:rPr lang="zh-CN" sz="1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仿宋_GBK" panose="03000509000000000000" charset="-122"/>
                <a:sym typeface="+mn-ea"/>
              </a:rPr>
              <a:t>全面推进乡村振兴</a:t>
            </a:r>
            <a:endParaRPr lang="zh-CN" sz="16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方正仿宋_GBK" panose="03000509000000000000" charset="-122"/>
            </a:endParaRPr>
          </a:p>
          <a:p>
            <a:pPr marL="0" indent="398145"/>
            <a:r>
              <a:rPr sz="1600">
                <a:ea typeface="方正仿宋_GBK" panose="03000509000000000000" charset="-122"/>
                <a:sym typeface="+mn-ea"/>
              </a:rPr>
              <a:t>（三）深化农业农村改革。巩固和完善农村基本经营制度，衔接落实好第二轮土地承包到期后再延长30年的政策，确保农村土地承包关系稳定并长久不变。积极推进集体土地“三权分置”，促进小农户与现代农业发展有机衔接。做好农村不动产确权登记颁证，稳慎推进农村闲置宅基地和闲置住房盘活利用。探索落实宅基地集体所有权，保证宅基地农户资格权，适度放活宅基地使用权。深化农村集体产权、集体林权、国有林区林场等改革，提高农村各类资源要素配置和利用效率。积极争取政策性农业保险改革试点，创新和加强农村金融服务。深化农村户籍制度改革，保障农民进城人口权益，健全完善住房保障机制，分类推进农业转移人口市民化。</a:t>
            </a:r>
            <a:endParaRPr sz="1600" b="0">
              <a:ea typeface="方正仿宋_GBK" panose="03000509000000000000" charset="-122"/>
            </a:endParaRPr>
          </a:p>
          <a:p>
            <a:pPr marL="0" indent="398145"/>
            <a:r>
              <a:rPr sz="1600">
                <a:ea typeface="方正仿宋_GBK" panose="03000509000000000000" charset="-122"/>
                <a:sym typeface="+mn-ea"/>
              </a:rPr>
              <a:t>（四）加快美丽乡村建设。立足不同村庄的区位条件、资源禀赋和民族特色，统筹村庄规划建设，保护传统村落和乡村风貌，建设世界一流健康生活目的地的“美丽乡村”。完善乡村水、电、路、气、通信、广播电视、物流等基础设施，提升农房建设质量。加快补齐农村生活垃圾和污水治理、厕所、村容村貌等基础设施短板，实施重点生态功能区、生态脆弱区、河湖水系综合治理，改善农村人居环境。创建产业好、生态好、乡风好、治理好、生活好的“五好”示范村，打造曼袄村曼板、曼俩汉小组、曼尾村曼尾、曼恩小组、曼真村曼嘿、曼拉闷小组、勐翁村曼兴、老寨小组等一批美丽宜居村庄。推进产业支撑型、文旅融合型、生态宜居型、边贸助推型、睦邻友好型等5种类型。到2025年，创建1个省级美丽村庄、2个精品示范村。</a:t>
            </a:r>
            <a:endParaRPr sz="1600" b="0">
              <a:ea typeface="方正仿宋_GBK" panose="03000509000000000000" charset="-122"/>
            </a:endParaRPr>
          </a:p>
          <a:p>
            <a:pPr marL="0" indent="398145"/>
            <a:endParaRPr sz="1600" b="0">
              <a:ea typeface="方正仿宋_GBK" panose="03000509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645983" y="1597463"/>
            <a:ext cx="2264932" cy="2409291"/>
            <a:chOff x="645983" y="1597463"/>
            <a:chExt cx="2264932" cy="2409291"/>
          </a:xfrm>
        </p:grpSpPr>
        <p:sp>
          <p:nvSpPr>
            <p:cNvPr id="7" name="弧形 6"/>
            <p:cNvSpPr/>
            <p:nvPr/>
          </p:nvSpPr>
          <p:spPr>
            <a:xfrm>
              <a:off x="645983" y="1662599"/>
              <a:ext cx="2264932" cy="2264932"/>
            </a:xfrm>
            <a:prstGeom prst="arc">
              <a:avLst>
                <a:gd name="adj1" fmla="val 16200000"/>
                <a:gd name="adj2" fmla="val 5380469"/>
              </a:avLst>
            </a:prstGeom>
            <a:ln w="5715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5" name="椭圆 24"/>
            <p:cNvSpPr/>
            <p:nvPr/>
          </p:nvSpPr>
          <p:spPr>
            <a:xfrm>
              <a:off x="1703219" y="1597463"/>
              <a:ext cx="150456" cy="15045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6" name="椭圆 25"/>
            <p:cNvSpPr/>
            <p:nvPr/>
          </p:nvSpPr>
          <p:spPr>
            <a:xfrm>
              <a:off x="1703219" y="3856298"/>
              <a:ext cx="150456" cy="15045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6" name="任意多边形 24"/>
          <p:cNvSpPr/>
          <p:nvPr/>
        </p:nvSpPr>
        <p:spPr bwMode="auto">
          <a:xfrm>
            <a:off x="1457960" y="2299335"/>
            <a:ext cx="606425" cy="567690"/>
          </a:xfrm>
          <a:custGeom>
            <a:avLst/>
            <a:gdLst>
              <a:gd name="connsiteX0" fmla="*/ 241311 w 331352"/>
              <a:gd name="connsiteY0" fmla="*/ 265737 h 310187"/>
              <a:gd name="connsiteX1" fmla="*/ 227023 w 331352"/>
              <a:gd name="connsiteY1" fmla="*/ 280025 h 310187"/>
              <a:gd name="connsiteX2" fmla="*/ 241311 w 331352"/>
              <a:gd name="connsiteY2" fmla="*/ 294313 h 310187"/>
              <a:gd name="connsiteX3" fmla="*/ 255599 w 331352"/>
              <a:gd name="connsiteY3" fmla="*/ 280025 h 310187"/>
              <a:gd name="connsiteX4" fmla="*/ 241311 w 331352"/>
              <a:gd name="connsiteY4" fmla="*/ 265737 h 310187"/>
              <a:gd name="connsiteX5" fmla="*/ 125424 w 331352"/>
              <a:gd name="connsiteY5" fmla="*/ 265737 h 310187"/>
              <a:gd name="connsiteX6" fmla="*/ 111136 w 331352"/>
              <a:gd name="connsiteY6" fmla="*/ 280025 h 310187"/>
              <a:gd name="connsiteX7" fmla="*/ 125424 w 331352"/>
              <a:gd name="connsiteY7" fmla="*/ 294313 h 310187"/>
              <a:gd name="connsiteX8" fmla="*/ 139712 w 331352"/>
              <a:gd name="connsiteY8" fmla="*/ 280025 h 310187"/>
              <a:gd name="connsiteX9" fmla="*/ 125424 w 331352"/>
              <a:gd name="connsiteY9" fmla="*/ 265737 h 310187"/>
              <a:gd name="connsiteX10" fmla="*/ 242898 w 331352"/>
              <a:gd name="connsiteY10" fmla="*/ 168899 h 310187"/>
              <a:gd name="connsiteX11" fmla="*/ 242898 w 331352"/>
              <a:gd name="connsiteY11" fmla="*/ 192712 h 310187"/>
              <a:gd name="connsiteX12" fmla="*/ 268298 w 331352"/>
              <a:gd name="connsiteY12" fmla="*/ 192712 h 310187"/>
              <a:gd name="connsiteX13" fmla="*/ 276236 w 331352"/>
              <a:gd name="connsiteY13" fmla="*/ 168899 h 310187"/>
              <a:gd name="connsiteX14" fmla="*/ 173048 w 331352"/>
              <a:gd name="connsiteY14" fmla="*/ 168899 h 310187"/>
              <a:gd name="connsiteX15" fmla="*/ 173048 w 331352"/>
              <a:gd name="connsiteY15" fmla="*/ 192712 h 310187"/>
              <a:gd name="connsiteX16" fmla="*/ 222261 w 331352"/>
              <a:gd name="connsiteY16" fmla="*/ 192712 h 310187"/>
              <a:gd name="connsiteX17" fmla="*/ 222261 w 331352"/>
              <a:gd name="connsiteY17" fmla="*/ 168899 h 310187"/>
              <a:gd name="connsiteX18" fmla="*/ 120661 w 331352"/>
              <a:gd name="connsiteY18" fmla="*/ 168899 h 310187"/>
              <a:gd name="connsiteX19" fmla="*/ 128598 w 331352"/>
              <a:gd name="connsiteY19" fmla="*/ 192712 h 310187"/>
              <a:gd name="connsiteX20" fmla="*/ 152411 w 331352"/>
              <a:gd name="connsiteY20" fmla="*/ 192712 h 310187"/>
              <a:gd name="connsiteX21" fmla="*/ 152411 w 331352"/>
              <a:gd name="connsiteY21" fmla="*/ 168899 h 310187"/>
              <a:gd name="connsiteX22" fmla="*/ 242898 w 331352"/>
              <a:gd name="connsiteY22" fmla="*/ 119687 h 310187"/>
              <a:gd name="connsiteX23" fmla="*/ 242898 w 331352"/>
              <a:gd name="connsiteY23" fmla="*/ 148262 h 310187"/>
              <a:gd name="connsiteX24" fmla="*/ 282586 w 331352"/>
              <a:gd name="connsiteY24" fmla="*/ 148262 h 310187"/>
              <a:gd name="connsiteX25" fmla="*/ 290523 w 331352"/>
              <a:gd name="connsiteY25" fmla="*/ 119687 h 310187"/>
              <a:gd name="connsiteX26" fmla="*/ 173048 w 331352"/>
              <a:gd name="connsiteY26" fmla="*/ 119687 h 310187"/>
              <a:gd name="connsiteX27" fmla="*/ 173048 w 331352"/>
              <a:gd name="connsiteY27" fmla="*/ 148262 h 310187"/>
              <a:gd name="connsiteX28" fmla="*/ 222261 w 331352"/>
              <a:gd name="connsiteY28" fmla="*/ 148262 h 310187"/>
              <a:gd name="connsiteX29" fmla="*/ 222261 w 331352"/>
              <a:gd name="connsiteY29" fmla="*/ 119687 h 310187"/>
              <a:gd name="connsiteX30" fmla="*/ 103198 w 331352"/>
              <a:gd name="connsiteY30" fmla="*/ 119687 h 310187"/>
              <a:gd name="connsiteX31" fmla="*/ 112723 w 331352"/>
              <a:gd name="connsiteY31" fmla="*/ 148262 h 310187"/>
              <a:gd name="connsiteX32" fmla="*/ 152411 w 331352"/>
              <a:gd name="connsiteY32" fmla="*/ 148262 h 310187"/>
              <a:gd name="connsiteX33" fmla="*/ 152411 w 331352"/>
              <a:gd name="connsiteY33" fmla="*/ 119687 h 310187"/>
              <a:gd name="connsiteX34" fmla="*/ 242898 w 331352"/>
              <a:gd name="connsiteY34" fmla="*/ 75237 h 310187"/>
              <a:gd name="connsiteX35" fmla="*/ 242898 w 331352"/>
              <a:gd name="connsiteY35" fmla="*/ 99050 h 310187"/>
              <a:gd name="connsiteX36" fmla="*/ 296873 w 331352"/>
              <a:gd name="connsiteY36" fmla="*/ 99050 h 310187"/>
              <a:gd name="connsiteX37" fmla="*/ 304811 w 331352"/>
              <a:gd name="connsiteY37" fmla="*/ 75237 h 310187"/>
              <a:gd name="connsiteX38" fmla="*/ 173048 w 331352"/>
              <a:gd name="connsiteY38" fmla="*/ 75237 h 310187"/>
              <a:gd name="connsiteX39" fmla="*/ 173048 w 331352"/>
              <a:gd name="connsiteY39" fmla="*/ 99050 h 310187"/>
              <a:gd name="connsiteX40" fmla="*/ 222261 w 331352"/>
              <a:gd name="connsiteY40" fmla="*/ 99050 h 310187"/>
              <a:gd name="connsiteX41" fmla="*/ 222261 w 331352"/>
              <a:gd name="connsiteY41" fmla="*/ 75237 h 310187"/>
              <a:gd name="connsiteX42" fmla="*/ 87323 w 331352"/>
              <a:gd name="connsiteY42" fmla="*/ 75237 h 310187"/>
              <a:gd name="connsiteX43" fmla="*/ 95261 w 331352"/>
              <a:gd name="connsiteY43" fmla="*/ 99050 h 310187"/>
              <a:gd name="connsiteX44" fmla="*/ 152411 w 331352"/>
              <a:gd name="connsiteY44" fmla="*/ 99050 h 310187"/>
              <a:gd name="connsiteX45" fmla="*/ 152411 w 331352"/>
              <a:gd name="connsiteY45" fmla="*/ 75237 h 310187"/>
              <a:gd name="connsiteX46" fmla="*/ 13989 w 331352"/>
              <a:gd name="connsiteY46" fmla="*/ 328 h 310187"/>
              <a:gd name="connsiteX47" fmla="*/ 64579 w 331352"/>
              <a:gd name="connsiteY47" fmla="*/ 19694 h 310187"/>
              <a:gd name="connsiteX48" fmla="*/ 69768 w 331352"/>
              <a:gd name="connsiteY48" fmla="*/ 26149 h 310187"/>
              <a:gd name="connsiteX49" fmla="*/ 80145 w 331352"/>
              <a:gd name="connsiteY49" fmla="*/ 54553 h 310187"/>
              <a:gd name="connsiteX50" fmla="*/ 81442 w 331352"/>
              <a:gd name="connsiteY50" fmla="*/ 54553 h 310187"/>
              <a:gd name="connsiteX51" fmla="*/ 321421 w 331352"/>
              <a:gd name="connsiteY51" fmla="*/ 54553 h 310187"/>
              <a:gd name="connsiteX52" fmla="*/ 329204 w 331352"/>
              <a:gd name="connsiteY52" fmla="*/ 58426 h 310187"/>
              <a:gd name="connsiteX53" fmla="*/ 330501 w 331352"/>
              <a:gd name="connsiteY53" fmla="*/ 68755 h 310187"/>
              <a:gd name="connsiteX54" fmla="*/ 286397 w 331352"/>
              <a:gd name="connsiteY54" fmla="*/ 205610 h 310187"/>
              <a:gd name="connsiteX55" fmla="*/ 276019 w 331352"/>
              <a:gd name="connsiteY55" fmla="*/ 213356 h 310187"/>
              <a:gd name="connsiteX56" fmla="*/ 120358 w 331352"/>
              <a:gd name="connsiteY56" fmla="*/ 213356 h 310187"/>
              <a:gd name="connsiteX57" fmla="*/ 116466 w 331352"/>
              <a:gd name="connsiteY57" fmla="*/ 212065 h 310187"/>
              <a:gd name="connsiteX58" fmla="*/ 106089 w 331352"/>
              <a:gd name="connsiteY58" fmla="*/ 240469 h 310187"/>
              <a:gd name="connsiteX59" fmla="*/ 276019 w 331352"/>
              <a:gd name="connsiteY59" fmla="*/ 240469 h 310187"/>
              <a:gd name="connsiteX60" fmla="*/ 285100 w 331352"/>
              <a:gd name="connsiteY60" fmla="*/ 248215 h 310187"/>
              <a:gd name="connsiteX61" fmla="*/ 276019 w 331352"/>
              <a:gd name="connsiteY61" fmla="*/ 257253 h 310187"/>
              <a:gd name="connsiteX62" fmla="*/ 266939 w 331352"/>
              <a:gd name="connsiteY62" fmla="*/ 257253 h 310187"/>
              <a:gd name="connsiteX63" fmla="*/ 274722 w 331352"/>
              <a:gd name="connsiteY63" fmla="*/ 279201 h 310187"/>
              <a:gd name="connsiteX64" fmla="*/ 242293 w 331352"/>
              <a:gd name="connsiteY64" fmla="*/ 310187 h 310187"/>
              <a:gd name="connsiteX65" fmla="*/ 211160 w 331352"/>
              <a:gd name="connsiteY65" fmla="*/ 279201 h 310187"/>
              <a:gd name="connsiteX66" fmla="*/ 218943 w 331352"/>
              <a:gd name="connsiteY66" fmla="*/ 257253 h 310187"/>
              <a:gd name="connsiteX67" fmla="*/ 148896 w 331352"/>
              <a:gd name="connsiteY67" fmla="*/ 257253 h 310187"/>
              <a:gd name="connsiteX68" fmla="*/ 157976 w 331352"/>
              <a:gd name="connsiteY68" fmla="*/ 279201 h 310187"/>
              <a:gd name="connsiteX69" fmla="*/ 125547 w 331352"/>
              <a:gd name="connsiteY69" fmla="*/ 310187 h 310187"/>
              <a:gd name="connsiteX70" fmla="*/ 93117 w 331352"/>
              <a:gd name="connsiteY70" fmla="*/ 279201 h 310187"/>
              <a:gd name="connsiteX71" fmla="*/ 102197 w 331352"/>
              <a:gd name="connsiteY71" fmla="*/ 257253 h 310187"/>
              <a:gd name="connsiteX72" fmla="*/ 93117 w 331352"/>
              <a:gd name="connsiteY72" fmla="*/ 257253 h 310187"/>
              <a:gd name="connsiteX73" fmla="*/ 86631 w 331352"/>
              <a:gd name="connsiteY73" fmla="*/ 253380 h 310187"/>
              <a:gd name="connsiteX74" fmla="*/ 85334 w 331352"/>
              <a:gd name="connsiteY74" fmla="*/ 245633 h 310187"/>
              <a:gd name="connsiteX75" fmla="*/ 100900 w 331352"/>
              <a:gd name="connsiteY75" fmla="*/ 201737 h 310187"/>
              <a:gd name="connsiteX76" fmla="*/ 107386 w 331352"/>
              <a:gd name="connsiteY76" fmla="*/ 196572 h 310187"/>
              <a:gd name="connsiteX77" fmla="*/ 51607 w 331352"/>
              <a:gd name="connsiteY77" fmla="*/ 37769 h 310187"/>
              <a:gd name="connsiteX78" fmla="*/ 6206 w 331352"/>
              <a:gd name="connsiteY78" fmla="*/ 19694 h 310187"/>
              <a:gd name="connsiteX79" fmla="*/ 1017 w 331352"/>
              <a:gd name="connsiteY79" fmla="*/ 6783 h 310187"/>
              <a:gd name="connsiteX80" fmla="*/ 13989 w 331352"/>
              <a:gd name="connsiteY80" fmla="*/ 328 h 31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1352" h="310187">
                <a:moveTo>
                  <a:pt x="241311" y="265737"/>
                </a:moveTo>
                <a:cubicBezTo>
                  <a:pt x="233420" y="265737"/>
                  <a:pt x="227023" y="272134"/>
                  <a:pt x="227023" y="280025"/>
                </a:cubicBezTo>
                <a:cubicBezTo>
                  <a:pt x="227023" y="287916"/>
                  <a:pt x="233420" y="294313"/>
                  <a:pt x="241311" y="294313"/>
                </a:cubicBezTo>
                <a:cubicBezTo>
                  <a:pt x="249202" y="294313"/>
                  <a:pt x="255599" y="287916"/>
                  <a:pt x="255599" y="280025"/>
                </a:cubicBezTo>
                <a:cubicBezTo>
                  <a:pt x="255599" y="272134"/>
                  <a:pt x="249202" y="265737"/>
                  <a:pt x="241311" y="265737"/>
                </a:cubicBezTo>
                <a:close/>
                <a:moveTo>
                  <a:pt x="125424" y="265737"/>
                </a:moveTo>
                <a:cubicBezTo>
                  <a:pt x="117533" y="265737"/>
                  <a:pt x="111136" y="272134"/>
                  <a:pt x="111136" y="280025"/>
                </a:cubicBezTo>
                <a:cubicBezTo>
                  <a:pt x="111136" y="287916"/>
                  <a:pt x="117533" y="294313"/>
                  <a:pt x="125424" y="294313"/>
                </a:cubicBezTo>
                <a:cubicBezTo>
                  <a:pt x="133315" y="294313"/>
                  <a:pt x="139712" y="287916"/>
                  <a:pt x="139712" y="280025"/>
                </a:cubicBezTo>
                <a:cubicBezTo>
                  <a:pt x="139712" y="272134"/>
                  <a:pt x="133315" y="265737"/>
                  <a:pt x="125424" y="265737"/>
                </a:cubicBezTo>
                <a:close/>
                <a:moveTo>
                  <a:pt x="242898" y="168899"/>
                </a:moveTo>
                <a:lnTo>
                  <a:pt x="242898" y="192712"/>
                </a:lnTo>
                <a:lnTo>
                  <a:pt x="268298" y="192712"/>
                </a:lnTo>
                <a:lnTo>
                  <a:pt x="276236" y="168899"/>
                </a:lnTo>
                <a:close/>
                <a:moveTo>
                  <a:pt x="173048" y="168899"/>
                </a:moveTo>
                <a:lnTo>
                  <a:pt x="173048" y="192712"/>
                </a:lnTo>
                <a:lnTo>
                  <a:pt x="222261" y="192712"/>
                </a:lnTo>
                <a:lnTo>
                  <a:pt x="222261" y="168899"/>
                </a:lnTo>
                <a:close/>
                <a:moveTo>
                  <a:pt x="120661" y="168899"/>
                </a:moveTo>
                <a:lnTo>
                  <a:pt x="128598" y="192712"/>
                </a:lnTo>
                <a:lnTo>
                  <a:pt x="152411" y="192712"/>
                </a:lnTo>
                <a:lnTo>
                  <a:pt x="152411" y="168899"/>
                </a:lnTo>
                <a:close/>
                <a:moveTo>
                  <a:pt x="242898" y="119687"/>
                </a:moveTo>
                <a:lnTo>
                  <a:pt x="242898" y="148262"/>
                </a:lnTo>
                <a:lnTo>
                  <a:pt x="282586" y="148262"/>
                </a:lnTo>
                <a:lnTo>
                  <a:pt x="290523" y="119687"/>
                </a:lnTo>
                <a:close/>
                <a:moveTo>
                  <a:pt x="173048" y="119687"/>
                </a:moveTo>
                <a:lnTo>
                  <a:pt x="173048" y="148262"/>
                </a:lnTo>
                <a:lnTo>
                  <a:pt x="222261" y="148262"/>
                </a:lnTo>
                <a:lnTo>
                  <a:pt x="222261" y="119687"/>
                </a:lnTo>
                <a:close/>
                <a:moveTo>
                  <a:pt x="103198" y="119687"/>
                </a:moveTo>
                <a:lnTo>
                  <a:pt x="112723" y="148262"/>
                </a:lnTo>
                <a:lnTo>
                  <a:pt x="152411" y="148262"/>
                </a:lnTo>
                <a:lnTo>
                  <a:pt x="152411" y="119687"/>
                </a:lnTo>
                <a:close/>
                <a:moveTo>
                  <a:pt x="242898" y="75237"/>
                </a:moveTo>
                <a:lnTo>
                  <a:pt x="242898" y="99050"/>
                </a:lnTo>
                <a:lnTo>
                  <a:pt x="296873" y="99050"/>
                </a:lnTo>
                <a:lnTo>
                  <a:pt x="304811" y="75237"/>
                </a:lnTo>
                <a:close/>
                <a:moveTo>
                  <a:pt x="173048" y="75237"/>
                </a:moveTo>
                <a:lnTo>
                  <a:pt x="173048" y="99050"/>
                </a:lnTo>
                <a:lnTo>
                  <a:pt x="222261" y="99050"/>
                </a:lnTo>
                <a:lnTo>
                  <a:pt x="222261" y="75237"/>
                </a:lnTo>
                <a:close/>
                <a:moveTo>
                  <a:pt x="87323" y="75237"/>
                </a:moveTo>
                <a:lnTo>
                  <a:pt x="95261" y="99050"/>
                </a:lnTo>
                <a:lnTo>
                  <a:pt x="152411" y="99050"/>
                </a:lnTo>
                <a:lnTo>
                  <a:pt x="152411" y="75237"/>
                </a:lnTo>
                <a:close/>
                <a:moveTo>
                  <a:pt x="13989" y="328"/>
                </a:moveTo>
                <a:cubicBezTo>
                  <a:pt x="13989" y="328"/>
                  <a:pt x="13989" y="328"/>
                  <a:pt x="64579" y="19694"/>
                </a:cubicBezTo>
                <a:cubicBezTo>
                  <a:pt x="67173" y="20985"/>
                  <a:pt x="68471" y="23567"/>
                  <a:pt x="69768" y="26149"/>
                </a:cubicBezTo>
                <a:cubicBezTo>
                  <a:pt x="69768" y="26149"/>
                  <a:pt x="69768" y="26149"/>
                  <a:pt x="80145" y="54553"/>
                </a:cubicBezTo>
                <a:cubicBezTo>
                  <a:pt x="80145" y="54553"/>
                  <a:pt x="81442" y="54553"/>
                  <a:pt x="81442" y="54553"/>
                </a:cubicBezTo>
                <a:cubicBezTo>
                  <a:pt x="81442" y="54553"/>
                  <a:pt x="81442" y="54553"/>
                  <a:pt x="321421" y="54553"/>
                </a:cubicBezTo>
                <a:cubicBezTo>
                  <a:pt x="324015" y="54553"/>
                  <a:pt x="327907" y="55844"/>
                  <a:pt x="329204" y="58426"/>
                </a:cubicBezTo>
                <a:cubicBezTo>
                  <a:pt x="331798" y="62300"/>
                  <a:pt x="331798" y="64882"/>
                  <a:pt x="330501" y="68755"/>
                </a:cubicBezTo>
                <a:cubicBezTo>
                  <a:pt x="330501" y="68755"/>
                  <a:pt x="330501" y="68755"/>
                  <a:pt x="286397" y="205610"/>
                </a:cubicBezTo>
                <a:cubicBezTo>
                  <a:pt x="285100" y="210774"/>
                  <a:pt x="281208" y="213356"/>
                  <a:pt x="276019" y="213356"/>
                </a:cubicBezTo>
                <a:cubicBezTo>
                  <a:pt x="276019" y="213356"/>
                  <a:pt x="276019" y="213356"/>
                  <a:pt x="120358" y="213356"/>
                </a:cubicBezTo>
                <a:cubicBezTo>
                  <a:pt x="119061" y="213356"/>
                  <a:pt x="117763" y="213356"/>
                  <a:pt x="116466" y="212065"/>
                </a:cubicBezTo>
                <a:cubicBezTo>
                  <a:pt x="116466" y="212065"/>
                  <a:pt x="116466" y="212065"/>
                  <a:pt x="106089" y="240469"/>
                </a:cubicBezTo>
                <a:cubicBezTo>
                  <a:pt x="106089" y="240469"/>
                  <a:pt x="106089" y="240469"/>
                  <a:pt x="276019" y="240469"/>
                </a:cubicBezTo>
                <a:cubicBezTo>
                  <a:pt x="281208" y="240469"/>
                  <a:pt x="285100" y="244342"/>
                  <a:pt x="285100" y="248215"/>
                </a:cubicBezTo>
                <a:cubicBezTo>
                  <a:pt x="285100" y="253380"/>
                  <a:pt x="281208" y="257253"/>
                  <a:pt x="276019" y="257253"/>
                </a:cubicBezTo>
                <a:cubicBezTo>
                  <a:pt x="276019" y="257253"/>
                  <a:pt x="276019" y="257253"/>
                  <a:pt x="266939" y="257253"/>
                </a:cubicBezTo>
                <a:cubicBezTo>
                  <a:pt x="272128" y="263708"/>
                  <a:pt x="274722" y="270164"/>
                  <a:pt x="274722" y="279201"/>
                </a:cubicBezTo>
                <a:cubicBezTo>
                  <a:pt x="274722" y="295985"/>
                  <a:pt x="260453" y="310187"/>
                  <a:pt x="242293" y="310187"/>
                </a:cubicBezTo>
                <a:cubicBezTo>
                  <a:pt x="225429" y="310187"/>
                  <a:pt x="211160" y="295985"/>
                  <a:pt x="211160" y="279201"/>
                </a:cubicBezTo>
                <a:cubicBezTo>
                  <a:pt x="211160" y="270164"/>
                  <a:pt x="213755" y="263708"/>
                  <a:pt x="218943" y="257253"/>
                </a:cubicBezTo>
                <a:cubicBezTo>
                  <a:pt x="218943" y="257253"/>
                  <a:pt x="218943" y="257253"/>
                  <a:pt x="148896" y="257253"/>
                </a:cubicBezTo>
                <a:cubicBezTo>
                  <a:pt x="154084" y="263708"/>
                  <a:pt x="157976" y="270164"/>
                  <a:pt x="157976" y="279201"/>
                </a:cubicBezTo>
                <a:cubicBezTo>
                  <a:pt x="157976" y="295985"/>
                  <a:pt x="143707" y="310187"/>
                  <a:pt x="125547" y="310187"/>
                </a:cubicBezTo>
                <a:cubicBezTo>
                  <a:pt x="108683" y="310187"/>
                  <a:pt x="93117" y="295985"/>
                  <a:pt x="93117" y="279201"/>
                </a:cubicBezTo>
                <a:cubicBezTo>
                  <a:pt x="93117" y="270164"/>
                  <a:pt x="97009" y="263708"/>
                  <a:pt x="102197" y="257253"/>
                </a:cubicBezTo>
                <a:cubicBezTo>
                  <a:pt x="102197" y="257253"/>
                  <a:pt x="102197" y="257253"/>
                  <a:pt x="93117" y="257253"/>
                </a:cubicBezTo>
                <a:cubicBezTo>
                  <a:pt x="90523" y="257253"/>
                  <a:pt x="87928" y="255962"/>
                  <a:pt x="86631" y="253380"/>
                </a:cubicBezTo>
                <a:cubicBezTo>
                  <a:pt x="85334" y="252089"/>
                  <a:pt x="84037" y="248215"/>
                  <a:pt x="85334" y="245633"/>
                </a:cubicBezTo>
                <a:cubicBezTo>
                  <a:pt x="85334" y="245633"/>
                  <a:pt x="85334" y="245633"/>
                  <a:pt x="100900" y="201737"/>
                </a:cubicBezTo>
                <a:cubicBezTo>
                  <a:pt x="102197" y="199154"/>
                  <a:pt x="104792" y="196572"/>
                  <a:pt x="107386" y="196572"/>
                </a:cubicBezTo>
                <a:cubicBezTo>
                  <a:pt x="107386" y="196572"/>
                  <a:pt x="107386" y="196572"/>
                  <a:pt x="51607" y="37769"/>
                </a:cubicBezTo>
                <a:cubicBezTo>
                  <a:pt x="51607" y="37769"/>
                  <a:pt x="51607" y="37769"/>
                  <a:pt x="6206" y="19694"/>
                </a:cubicBezTo>
                <a:cubicBezTo>
                  <a:pt x="1017" y="18403"/>
                  <a:pt x="-1577" y="11948"/>
                  <a:pt x="1017" y="6783"/>
                </a:cubicBezTo>
                <a:cubicBezTo>
                  <a:pt x="2315" y="1619"/>
                  <a:pt x="8800" y="-963"/>
                  <a:pt x="13989" y="32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83360" y="113030"/>
            <a:ext cx="6922770" cy="4030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398145"/>
            <a:r>
              <a:rPr lang="zh-CN" sz="1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仿宋_GBK" panose="03000509000000000000" charset="-122"/>
                <a:sym typeface="+mn-ea"/>
              </a:rPr>
              <a:t>全面推进乡村振兴</a:t>
            </a:r>
            <a:endParaRPr lang="zh-CN" sz="16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方正仿宋_GBK" panose="03000509000000000000" charset="-122"/>
            </a:endParaRPr>
          </a:p>
          <a:p>
            <a:pPr marL="0" indent="398145"/>
            <a:r>
              <a:rPr sz="1600">
                <a:ea typeface="方正仿宋_GBK" panose="03000509000000000000" charset="-122"/>
                <a:sym typeface="+mn-ea"/>
              </a:rPr>
              <a:t>（五）加强乡风文明建设充分发挥农村党员干部先锋模范带头作用，推动基层党组织、基层单位、农村社区有针对性地加强农村群众性思想政治工作，强化移风易俗的党员意识、标杆意识，深化乡风民风建设。组织实施乡风文明培育行动，开展“文明村”“文明家庭”“最美家庭”等群众性文明创建活动，弘扬崇德向善、扶危济困、扶弱助残等传统美德，引导广大农民由“要我文明”向“我要文明”转变。发挥道德模范、身边好人等先进群体的示范引领作用，引导群众讲道德、明是非、识美丑、辨善恶，激发向真、向善、向美的热情。深入开展移风易俗“六大行动”，整治农村婚丧大操大办、高额彩礼、不文明闹婚、厚葬薄养等陈规陋习，提倡把喜事新办、丧事简办、弘扬孝道、尊老爱幼、扶残助残、和谐敦睦等内容纳入村规民约。深化农村殡葬改革，逐步完善乡村公墓建设，治理农村散埋乱葬，鼓励推进节地生态安葬方式，从严整治和杜绝扬旗搭灵棚、游丧闹丧、唱跳送丧等丧葬陋习，倡导文明殡葬，助推文明新风走进千家万户。到2025年，新建一批县级及以上文明村和文明乡镇。</a:t>
            </a:r>
            <a:endParaRPr sz="1600" b="0">
              <a:ea typeface="方正仿宋_GBK" panose="03000509000000000000" charset="-122"/>
            </a:endParaRPr>
          </a:p>
          <a:p>
            <a:pPr marL="0" indent="398145"/>
            <a:endParaRPr sz="1600" b="0">
              <a:ea typeface="方正仿宋_GBK" panose="03000509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998" y="463661"/>
            <a:ext cx="4469249" cy="3973440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2732941" y="1563638"/>
            <a:ext cx="37832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800" spc="300" dirty="0">
                <a:solidFill>
                  <a:srgbClr val="A84A75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  <a:sym typeface="微软雅黑" panose="020B0503020204020204" pitchFamily="34" charset="-122"/>
              </a:rPr>
              <a:t>感谢您的观看</a:t>
            </a:r>
            <a:endParaRPr lang="zh-CN" altLang="en-US" sz="3800" spc="300" dirty="0">
              <a:solidFill>
                <a:srgbClr val="A84A75"/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31840" y="3241813"/>
            <a:ext cx="3096344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rgbClr val="A84A75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</a:rPr>
              <a:t>汇报人：勐海镇人民政府</a:t>
            </a:r>
            <a:r>
              <a:rPr lang="en-US" altLang="zh-CN" sz="1400" dirty="0">
                <a:solidFill>
                  <a:srgbClr val="A84A75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</a:rPr>
              <a:t> </a:t>
            </a:r>
            <a:r>
              <a:rPr lang="zh-CN" altLang="en-US" sz="1400" dirty="0">
                <a:solidFill>
                  <a:srgbClr val="A84A75"/>
                </a:solidFill>
                <a:latin typeface="字体视界-简圆体" panose="02010601030101010101" pitchFamily="2" charset="-122"/>
                <a:ea typeface="字体视界-简圆体" panose="02010601030101010101" pitchFamily="2" charset="-122"/>
              </a:rPr>
              <a:t>马秋月   </a:t>
            </a:r>
            <a:endParaRPr lang="zh-CN" altLang="en-US" sz="1400" dirty="0">
              <a:solidFill>
                <a:srgbClr val="A84A75"/>
              </a:solidFill>
              <a:latin typeface="字体视界-简圆体" panose="02010601030101010101" pitchFamily="2" charset="-122"/>
              <a:ea typeface="字体视界-简圆体" panose="02010601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19"/>
          <a:stretch>
            <a:fillRect/>
          </a:stretch>
        </p:blipFill>
        <p:spPr>
          <a:xfrm>
            <a:off x="-2378" y="2432364"/>
            <a:ext cx="3278234" cy="27111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7" r="257"/>
          <a:stretch>
            <a:fillRect/>
          </a:stretch>
        </p:blipFill>
        <p:spPr>
          <a:xfrm>
            <a:off x="5724128" y="1461030"/>
            <a:ext cx="3423235" cy="3682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4"/>
          <p:cNvSpPr/>
          <p:nvPr/>
        </p:nvSpPr>
        <p:spPr>
          <a:xfrm rot="5400000">
            <a:off x="4246725" y="1935641"/>
            <a:ext cx="633175" cy="234879"/>
          </a:xfrm>
          <a:custGeom>
            <a:avLst/>
            <a:gdLst>
              <a:gd name="connsiteX0" fmla="*/ 0 w 1016000"/>
              <a:gd name="connsiteY0" fmla="*/ 0 h 768404"/>
              <a:gd name="connsiteX1" fmla="*/ 1016000 w 1016000"/>
              <a:gd name="connsiteY1" fmla="*/ 0 h 768404"/>
              <a:gd name="connsiteX2" fmla="*/ 1016000 w 1016000"/>
              <a:gd name="connsiteY2" fmla="*/ 768404 h 768404"/>
              <a:gd name="connsiteX3" fmla="*/ 0 w 1016000"/>
              <a:gd name="connsiteY3" fmla="*/ 768404 h 768404"/>
              <a:gd name="connsiteX4" fmla="*/ 0 w 1016000"/>
              <a:gd name="connsiteY4" fmla="*/ 0 h 768404"/>
              <a:gd name="connsiteX0-1" fmla="*/ 729673 w 1745673"/>
              <a:gd name="connsiteY0-2" fmla="*/ 0 h 777641"/>
              <a:gd name="connsiteX1-3" fmla="*/ 1745673 w 1745673"/>
              <a:gd name="connsiteY1-4" fmla="*/ 0 h 777641"/>
              <a:gd name="connsiteX2-5" fmla="*/ 1745673 w 1745673"/>
              <a:gd name="connsiteY2-6" fmla="*/ 768404 h 777641"/>
              <a:gd name="connsiteX3-7" fmla="*/ 0 w 1745673"/>
              <a:gd name="connsiteY3-8" fmla="*/ 777641 h 777641"/>
              <a:gd name="connsiteX4-9" fmla="*/ 729673 w 1745673"/>
              <a:gd name="connsiteY4-10" fmla="*/ 0 h 777641"/>
              <a:gd name="connsiteX0-11" fmla="*/ 729673 w 1745673"/>
              <a:gd name="connsiteY0-12" fmla="*/ 0 h 777641"/>
              <a:gd name="connsiteX1-13" fmla="*/ 1745673 w 1745673"/>
              <a:gd name="connsiteY1-14" fmla="*/ 0 h 777641"/>
              <a:gd name="connsiteX2-15" fmla="*/ 1317048 w 1745673"/>
              <a:gd name="connsiteY2-16" fmla="*/ 770785 h 777641"/>
              <a:gd name="connsiteX3-17" fmla="*/ 0 w 1745673"/>
              <a:gd name="connsiteY3-18" fmla="*/ 777641 h 777641"/>
              <a:gd name="connsiteX4-19" fmla="*/ 729673 w 1745673"/>
              <a:gd name="connsiteY4-20" fmla="*/ 0 h 777641"/>
              <a:gd name="connsiteX0-21" fmla="*/ 720148 w 1736148"/>
              <a:gd name="connsiteY0-22" fmla="*/ 0 h 770785"/>
              <a:gd name="connsiteX1-23" fmla="*/ 1736148 w 1736148"/>
              <a:gd name="connsiteY1-24" fmla="*/ 0 h 770785"/>
              <a:gd name="connsiteX2-25" fmla="*/ 1307523 w 1736148"/>
              <a:gd name="connsiteY2-26" fmla="*/ 770785 h 770785"/>
              <a:gd name="connsiteX3-27" fmla="*/ 0 w 1736148"/>
              <a:gd name="connsiteY3-28" fmla="*/ 770497 h 770785"/>
              <a:gd name="connsiteX4-29" fmla="*/ 720148 w 1736148"/>
              <a:gd name="connsiteY4-30" fmla="*/ 0 h 770785"/>
              <a:gd name="connsiteX0-31" fmla="*/ 720148 w 1736148"/>
              <a:gd name="connsiteY0-32" fmla="*/ 0 h 770785"/>
              <a:gd name="connsiteX1-33" fmla="*/ 1736148 w 1736148"/>
              <a:gd name="connsiteY1-34" fmla="*/ 0 h 770785"/>
              <a:gd name="connsiteX2-35" fmla="*/ 1369545 w 1736148"/>
              <a:gd name="connsiteY2-36" fmla="*/ 770785 h 770785"/>
              <a:gd name="connsiteX3-37" fmla="*/ 0 w 1736148"/>
              <a:gd name="connsiteY3-38" fmla="*/ 770497 h 770785"/>
              <a:gd name="connsiteX4-39" fmla="*/ 720148 w 1736148"/>
              <a:gd name="connsiteY4-40" fmla="*/ 0 h 770785"/>
              <a:gd name="connsiteX0-41" fmla="*/ 446799 w 1736148"/>
              <a:gd name="connsiteY0-42" fmla="*/ 0 h 773231"/>
              <a:gd name="connsiteX1-43" fmla="*/ 1736148 w 1736148"/>
              <a:gd name="connsiteY1-44" fmla="*/ 2446 h 773231"/>
              <a:gd name="connsiteX2-45" fmla="*/ 1369545 w 1736148"/>
              <a:gd name="connsiteY2-46" fmla="*/ 773231 h 773231"/>
              <a:gd name="connsiteX3-47" fmla="*/ 0 w 1736148"/>
              <a:gd name="connsiteY3-48" fmla="*/ 772943 h 773231"/>
              <a:gd name="connsiteX4-49" fmla="*/ 446799 w 1736148"/>
              <a:gd name="connsiteY4-50" fmla="*/ 0 h 773231"/>
              <a:gd name="connsiteX0-51" fmla="*/ 446799 w 1605827"/>
              <a:gd name="connsiteY0-52" fmla="*/ 0 h 773231"/>
              <a:gd name="connsiteX1-53" fmla="*/ 1605827 w 1605827"/>
              <a:gd name="connsiteY1-54" fmla="*/ 2446 h 773231"/>
              <a:gd name="connsiteX2-55" fmla="*/ 1369545 w 1605827"/>
              <a:gd name="connsiteY2-56" fmla="*/ 773231 h 773231"/>
              <a:gd name="connsiteX3-57" fmla="*/ 0 w 1605827"/>
              <a:gd name="connsiteY3-58" fmla="*/ 772943 h 773231"/>
              <a:gd name="connsiteX4-59" fmla="*/ 446799 w 1605827"/>
              <a:gd name="connsiteY4-60" fmla="*/ 0 h 7732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05827" h="773231">
                <a:moveTo>
                  <a:pt x="446799" y="0"/>
                </a:moveTo>
                <a:lnTo>
                  <a:pt x="1605827" y="2446"/>
                </a:lnTo>
                <a:lnTo>
                  <a:pt x="1369545" y="773231"/>
                </a:lnTo>
                <a:lnTo>
                  <a:pt x="0" y="772943"/>
                </a:lnTo>
                <a:lnTo>
                  <a:pt x="446799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9" name="任意多边形 7"/>
          <p:cNvSpPr/>
          <p:nvPr/>
        </p:nvSpPr>
        <p:spPr>
          <a:xfrm rot="5400000">
            <a:off x="4287789" y="2434550"/>
            <a:ext cx="550304" cy="234140"/>
          </a:xfrm>
          <a:custGeom>
            <a:avLst/>
            <a:gdLst>
              <a:gd name="connsiteX0" fmla="*/ 0 w 1016000"/>
              <a:gd name="connsiteY0" fmla="*/ 0 h 768404"/>
              <a:gd name="connsiteX1" fmla="*/ 1016000 w 1016000"/>
              <a:gd name="connsiteY1" fmla="*/ 0 h 768404"/>
              <a:gd name="connsiteX2" fmla="*/ 1016000 w 1016000"/>
              <a:gd name="connsiteY2" fmla="*/ 768404 h 768404"/>
              <a:gd name="connsiteX3" fmla="*/ 0 w 1016000"/>
              <a:gd name="connsiteY3" fmla="*/ 768404 h 768404"/>
              <a:gd name="connsiteX4" fmla="*/ 0 w 1016000"/>
              <a:gd name="connsiteY4" fmla="*/ 0 h 768404"/>
              <a:gd name="connsiteX0-1" fmla="*/ 729673 w 1745673"/>
              <a:gd name="connsiteY0-2" fmla="*/ 0 h 777641"/>
              <a:gd name="connsiteX1-3" fmla="*/ 1745673 w 1745673"/>
              <a:gd name="connsiteY1-4" fmla="*/ 0 h 777641"/>
              <a:gd name="connsiteX2-5" fmla="*/ 1745673 w 1745673"/>
              <a:gd name="connsiteY2-6" fmla="*/ 768404 h 777641"/>
              <a:gd name="connsiteX3-7" fmla="*/ 0 w 1745673"/>
              <a:gd name="connsiteY3-8" fmla="*/ 777641 h 777641"/>
              <a:gd name="connsiteX4-9" fmla="*/ 729673 w 1745673"/>
              <a:gd name="connsiteY4-10" fmla="*/ 0 h 777641"/>
              <a:gd name="connsiteX0-11" fmla="*/ 729673 w 1745673"/>
              <a:gd name="connsiteY0-12" fmla="*/ 0 h 777641"/>
              <a:gd name="connsiteX1-13" fmla="*/ 1745673 w 1745673"/>
              <a:gd name="connsiteY1-14" fmla="*/ 0 h 777641"/>
              <a:gd name="connsiteX2-15" fmla="*/ 1317048 w 1745673"/>
              <a:gd name="connsiteY2-16" fmla="*/ 770785 h 777641"/>
              <a:gd name="connsiteX3-17" fmla="*/ 0 w 1745673"/>
              <a:gd name="connsiteY3-18" fmla="*/ 777641 h 777641"/>
              <a:gd name="connsiteX4-19" fmla="*/ 729673 w 1745673"/>
              <a:gd name="connsiteY4-20" fmla="*/ 0 h 777641"/>
              <a:gd name="connsiteX0-21" fmla="*/ 720148 w 1736148"/>
              <a:gd name="connsiteY0-22" fmla="*/ 0 h 770785"/>
              <a:gd name="connsiteX1-23" fmla="*/ 1736148 w 1736148"/>
              <a:gd name="connsiteY1-24" fmla="*/ 0 h 770785"/>
              <a:gd name="connsiteX2-25" fmla="*/ 1307523 w 1736148"/>
              <a:gd name="connsiteY2-26" fmla="*/ 770785 h 770785"/>
              <a:gd name="connsiteX3-27" fmla="*/ 0 w 1736148"/>
              <a:gd name="connsiteY3-28" fmla="*/ 770497 h 770785"/>
              <a:gd name="connsiteX4-29" fmla="*/ 720148 w 1736148"/>
              <a:gd name="connsiteY4-30" fmla="*/ 0 h 770785"/>
              <a:gd name="connsiteX0-31" fmla="*/ 720148 w 1736148"/>
              <a:gd name="connsiteY0-32" fmla="*/ 0 h 770497"/>
              <a:gd name="connsiteX1-33" fmla="*/ 1736148 w 1736148"/>
              <a:gd name="connsiteY1-34" fmla="*/ 0 h 770497"/>
              <a:gd name="connsiteX2-35" fmla="*/ 1590892 w 1736148"/>
              <a:gd name="connsiteY2-36" fmla="*/ 768404 h 770497"/>
              <a:gd name="connsiteX3-37" fmla="*/ 0 w 1736148"/>
              <a:gd name="connsiteY3-38" fmla="*/ 770497 h 770497"/>
              <a:gd name="connsiteX4-39" fmla="*/ 720148 w 1736148"/>
              <a:gd name="connsiteY4-40" fmla="*/ 0 h 770497"/>
              <a:gd name="connsiteX0-41" fmla="*/ 429636 w 1445636"/>
              <a:gd name="connsiteY0-42" fmla="*/ 0 h 768404"/>
              <a:gd name="connsiteX1-43" fmla="*/ 1445636 w 1445636"/>
              <a:gd name="connsiteY1-44" fmla="*/ 0 h 768404"/>
              <a:gd name="connsiteX2-45" fmla="*/ 1300380 w 1445636"/>
              <a:gd name="connsiteY2-46" fmla="*/ 768404 h 768404"/>
              <a:gd name="connsiteX3-47" fmla="*/ 0 w 1445636"/>
              <a:gd name="connsiteY3-48" fmla="*/ 768116 h 768404"/>
              <a:gd name="connsiteX4-49" fmla="*/ 429636 w 1445636"/>
              <a:gd name="connsiteY4-50" fmla="*/ 0 h 768404"/>
              <a:gd name="connsiteX0-51" fmla="*/ 433913 w 1449913"/>
              <a:gd name="connsiteY0-52" fmla="*/ 0 h 771964"/>
              <a:gd name="connsiteX1-53" fmla="*/ 1449913 w 1449913"/>
              <a:gd name="connsiteY1-54" fmla="*/ 0 h 771964"/>
              <a:gd name="connsiteX2-55" fmla="*/ 1304657 w 1449913"/>
              <a:gd name="connsiteY2-56" fmla="*/ 768404 h 771964"/>
              <a:gd name="connsiteX3-57" fmla="*/ 0 w 1449913"/>
              <a:gd name="connsiteY3-58" fmla="*/ 771964 h 771964"/>
              <a:gd name="connsiteX4-59" fmla="*/ 433913 w 1449913"/>
              <a:gd name="connsiteY4-60" fmla="*/ 0 h 771964"/>
              <a:gd name="connsiteX0-61" fmla="*/ 433913 w 1449913"/>
              <a:gd name="connsiteY0-62" fmla="*/ 0 h 774176"/>
              <a:gd name="connsiteX1-63" fmla="*/ 1449913 w 1449913"/>
              <a:gd name="connsiteY1-64" fmla="*/ 0 h 774176"/>
              <a:gd name="connsiteX2-65" fmla="*/ 1306795 w 1449913"/>
              <a:gd name="connsiteY2-66" fmla="*/ 774176 h 774176"/>
              <a:gd name="connsiteX3-67" fmla="*/ 0 w 1449913"/>
              <a:gd name="connsiteY3-68" fmla="*/ 771964 h 774176"/>
              <a:gd name="connsiteX4-69" fmla="*/ 433913 w 1449913"/>
              <a:gd name="connsiteY4-70" fmla="*/ 0 h 774176"/>
              <a:gd name="connsiteX0-71" fmla="*/ 429635 w 1445635"/>
              <a:gd name="connsiteY0-72" fmla="*/ 0 h 777737"/>
              <a:gd name="connsiteX1-73" fmla="*/ 1445635 w 1445635"/>
              <a:gd name="connsiteY1-74" fmla="*/ 0 h 777737"/>
              <a:gd name="connsiteX2-75" fmla="*/ 1302517 w 1445635"/>
              <a:gd name="connsiteY2-76" fmla="*/ 774176 h 777737"/>
              <a:gd name="connsiteX3-77" fmla="*/ 0 w 1445635"/>
              <a:gd name="connsiteY3-78" fmla="*/ 777737 h 777737"/>
              <a:gd name="connsiteX4-79" fmla="*/ 429635 w 1445635"/>
              <a:gd name="connsiteY4-80" fmla="*/ 0 h 777737"/>
              <a:gd name="connsiteX0-81" fmla="*/ 431773 w 1447773"/>
              <a:gd name="connsiteY0-82" fmla="*/ 0 h 774176"/>
              <a:gd name="connsiteX1-83" fmla="*/ 1447773 w 1447773"/>
              <a:gd name="connsiteY1-84" fmla="*/ 0 h 774176"/>
              <a:gd name="connsiteX2-85" fmla="*/ 1304655 w 1447773"/>
              <a:gd name="connsiteY2-86" fmla="*/ 774176 h 774176"/>
              <a:gd name="connsiteX3-87" fmla="*/ 0 w 1447773"/>
              <a:gd name="connsiteY3-88" fmla="*/ 773889 h 774176"/>
              <a:gd name="connsiteX4-89" fmla="*/ 431773 w 1447773"/>
              <a:gd name="connsiteY4-90" fmla="*/ 0 h 774176"/>
              <a:gd name="connsiteX0-91" fmla="*/ 429634 w 1447773"/>
              <a:gd name="connsiteY0-92" fmla="*/ 0 h 774176"/>
              <a:gd name="connsiteX1-93" fmla="*/ 1447773 w 1447773"/>
              <a:gd name="connsiteY1-94" fmla="*/ 0 h 774176"/>
              <a:gd name="connsiteX2-95" fmla="*/ 1304655 w 1447773"/>
              <a:gd name="connsiteY2-96" fmla="*/ 774176 h 774176"/>
              <a:gd name="connsiteX3-97" fmla="*/ 0 w 1447773"/>
              <a:gd name="connsiteY3-98" fmla="*/ 773889 h 774176"/>
              <a:gd name="connsiteX4-99" fmla="*/ 429634 w 1447773"/>
              <a:gd name="connsiteY4-100" fmla="*/ 0 h 774176"/>
              <a:gd name="connsiteX0-101" fmla="*/ 436049 w 1454188"/>
              <a:gd name="connsiteY0-102" fmla="*/ 0 h 774176"/>
              <a:gd name="connsiteX1-103" fmla="*/ 1454188 w 1454188"/>
              <a:gd name="connsiteY1-104" fmla="*/ 0 h 774176"/>
              <a:gd name="connsiteX2-105" fmla="*/ 1311070 w 1454188"/>
              <a:gd name="connsiteY2-106" fmla="*/ 774176 h 774176"/>
              <a:gd name="connsiteX3-107" fmla="*/ 0 w 1454188"/>
              <a:gd name="connsiteY3-108" fmla="*/ 773889 h 774176"/>
              <a:gd name="connsiteX4-109" fmla="*/ 436049 w 1454188"/>
              <a:gd name="connsiteY4-110" fmla="*/ 0 h 774176"/>
              <a:gd name="connsiteX0-111" fmla="*/ 436049 w 1458640"/>
              <a:gd name="connsiteY0-112" fmla="*/ 0 h 774176"/>
              <a:gd name="connsiteX1-113" fmla="*/ 1454188 w 1458640"/>
              <a:gd name="connsiteY1-114" fmla="*/ 0 h 774176"/>
              <a:gd name="connsiteX2-115" fmla="*/ 1458640 w 1458640"/>
              <a:gd name="connsiteY2-116" fmla="*/ 774176 h 774176"/>
              <a:gd name="connsiteX3-117" fmla="*/ 0 w 1458640"/>
              <a:gd name="connsiteY3-118" fmla="*/ 773889 h 774176"/>
              <a:gd name="connsiteX4-119" fmla="*/ 436049 w 1458640"/>
              <a:gd name="connsiteY4-120" fmla="*/ 0 h 774176"/>
              <a:gd name="connsiteX0-121" fmla="*/ 436049 w 1454363"/>
              <a:gd name="connsiteY0-122" fmla="*/ 0 h 774176"/>
              <a:gd name="connsiteX1-123" fmla="*/ 1454188 w 1454363"/>
              <a:gd name="connsiteY1-124" fmla="*/ 0 h 774176"/>
              <a:gd name="connsiteX2-125" fmla="*/ 1454363 w 1454363"/>
              <a:gd name="connsiteY2-126" fmla="*/ 774176 h 774176"/>
              <a:gd name="connsiteX3-127" fmla="*/ 0 w 1454363"/>
              <a:gd name="connsiteY3-128" fmla="*/ 773889 h 774176"/>
              <a:gd name="connsiteX4-129" fmla="*/ 436049 w 1454363"/>
              <a:gd name="connsiteY4-130" fmla="*/ 0 h 774176"/>
              <a:gd name="connsiteX0-131" fmla="*/ 369749 w 1388063"/>
              <a:gd name="connsiteY0-132" fmla="*/ 0 h 774176"/>
              <a:gd name="connsiteX1-133" fmla="*/ 1387888 w 1388063"/>
              <a:gd name="connsiteY1-134" fmla="*/ 0 h 774176"/>
              <a:gd name="connsiteX2-135" fmla="*/ 1388063 w 1388063"/>
              <a:gd name="connsiteY2-136" fmla="*/ 774176 h 774176"/>
              <a:gd name="connsiteX3-137" fmla="*/ 0 w 1388063"/>
              <a:gd name="connsiteY3-138" fmla="*/ 771964 h 774176"/>
              <a:gd name="connsiteX4-139" fmla="*/ 369749 w 1388063"/>
              <a:gd name="connsiteY4-140" fmla="*/ 0 h 774176"/>
              <a:gd name="connsiteX0-141" fmla="*/ 236254 w 1388063"/>
              <a:gd name="connsiteY0-142" fmla="*/ 0 h 774176"/>
              <a:gd name="connsiteX1-143" fmla="*/ 1387888 w 1388063"/>
              <a:gd name="connsiteY1-144" fmla="*/ 0 h 774176"/>
              <a:gd name="connsiteX2-145" fmla="*/ 1388063 w 1388063"/>
              <a:gd name="connsiteY2-146" fmla="*/ 774176 h 774176"/>
              <a:gd name="connsiteX3-147" fmla="*/ 0 w 1388063"/>
              <a:gd name="connsiteY3-148" fmla="*/ 771964 h 774176"/>
              <a:gd name="connsiteX4-149" fmla="*/ 236254 w 1388063"/>
              <a:gd name="connsiteY4-150" fmla="*/ 0 h 7741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88063" h="774176">
                <a:moveTo>
                  <a:pt x="236254" y="0"/>
                </a:moveTo>
                <a:lnTo>
                  <a:pt x="1387888" y="0"/>
                </a:lnTo>
                <a:cubicBezTo>
                  <a:pt x="1387946" y="258059"/>
                  <a:pt x="1388005" y="516117"/>
                  <a:pt x="1388063" y="774176"/>
                </a:cubicBezTo>
                <a:lnTo>
                  <a:pt x="0" y="771964"/>
                </a:lnTo>
                <a:lnTo>
                  <a:pt x="236254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3" name="任意多边形 11"/>
          <p:cNvSpPr/>
          <p:nvPr/>
        </p:nvSpPr>
        <p:spPr>
          <a:xfrm rot="16200000" flipV="1">
            <a:off x="4286235" y="2985369"/>
            <a:ext cx="553418" cy="234139"/>
          </a:xfrm>
          <a:custGeom>
            <a:avLst/>
            <a:gdLst>
              <a:gd name="connsiteX0" fmla="*/ 0 w 1016000"/>
              <a:gd name="connsiteY0" fmla="*/ 0 h 768404"/>
              <a:gd name="connsiteX1" fmla="*/ 1016000 w 1016000"/>
              <a:gd name="connsiteY1" fmla="*/ 0 h 768404"/>
              <a:gd name="connsiteX2" fmla="*/ 1016000 w 1016000"/>
              <a:gd name="connsiteY2" fmla="*/ 768404 h 768404"/>
              <a:gd name="connsiteX3" fmla="*/ 0 w 1016000"/>
              <a:gd name="connsiteY3" fmla="*/ 768404 h 768404"/>
              <a:gd name="connsiteX4" fmla="*/ 0 w 1016000"/>
              <a:gd name="connsiteY4" fmla="*/ 0 h 768404"/>
              <a:gd name="connsiteX0-1" fmla="*/ 729673 w 1745673"/>
              <a:gd name="connsiteY0-2" fmla="*/ 0 h 777641"/>
              <a:gd name="connsiteX1-3" fmla="*/ 1745673 w 1745673"/>
              <a:gd name="connsiteY1-4" fmla="*/ 0 h 777641"/>
              <a:gd name="connsiteX2-5" fmla="*/ 1745673 w 1745673"/>
              <a:gd name="connsiteY2-6" fmla="*/ 768404 h 777641"/>
              <a:gd name="connsiteX3-7" fmla="*/ 0 w 1745673"/>
              <a:gd name="connsiteY3-8" fmla="*/ 777641 h 777641"/>
              <a:gd name="connsiteX4-9" fmla="*/ 729673 w 1745673"/>
              <a:gd name="connsiteY4-10" fmla="*/ 0 h 777641"/>
              <a:gd name="connsiteX0-11" fmla="*/ 729673 w 1745673"/>
              <a:gd name="connsiteY0-12" fmla="*/ 0 h 777641"/>
              <a:gd name="connsiteX1-13" fmla="*/ 1745673 w 1745673"/>
              <a:gd name="connsiteY1-14" fmla="*/ 0 h 777641"/>
              <a:gd name="connsiteX2-15" fmla="*/ 1317048 w 1745673"/>
              <a:gd name="connsiteY2-16" fmla="*/ 770785 h 777641"/>
              <a:gd name="connsiteX3-17" fmla="*/ 0 w 1745673"/>
              <a:gd name="connsiteY3-18" fmla="*/ 777641 h 777641"/>
              <a:gd name="connsiteX4-19" fmla="*/ 729673 w 1745673"/>
              <a:gd name="connsiteY4-20" fmla="*/ 0 h 777641"/>
              <a:gd name="connsiteX0-21" fmla="*/ 720148 w 1736148"/>
              <a:gd name="connsiteY0-22" fmla="*/ 0 h 770785"/>
              <a:gd name="connsiteX1-23" fmla="*/ 1736148 w 1736148"/>
              <a:gd name="connsiteY1-24" fmla="*/ 0 h 770785"/>
              <a:gd name="connsiteX2-25" fmla="*/ 1307523 w 1736148"/>
              <a:gd name="connsiteY2-26" fmla="*/ 770785 h 770785"/>
              <a:gd name="connsiteX3-27" fmla="*/ 0 w 1736148"/>
              <a:gd name="connsiteY3-28" fmla="*/ 770497 h 770785"/>
              <a:gd name="connsiteX4-29" fmla="*/ 720148 w 1736148"/>
              <a:gd name="connsiteY4-30" fmla="*/ 0 h 770785"/>
              <a:gd name="connsiteX0-31" fmla="*/ 720148 w 1736148"/>
              <a:gd name="connsiteY0-32" fmla="*/ 0 h 770497"/>
              <a:gd name="connsiteX1-33" fmla="*/ 1736148 w 1736148"/>
              <a:gd name="connsiteY1-34" fmla="*/ 0 h 770497"/>
              <a:gd name="connsiteX2-35" fmla="*/ 1590892 w 1736148"/>
              <a:gd name="connsiteY2-36" fmla="*/ 768404 h 770497"/>
              <a:gd name="connsiteX3-37" fmla="*/ 0 w 1736148"/>
              <a:gd name="connsiteY3-38" fmla="*/ 770497 h 770497"/>
              <a:gd name="connsiteX4-39" fmla="*/ 720148 w 1736148"/>
              <a:gd name="connsiteY4-40" fmla="*/ 0 h 770497"/>
              <a:gd name="connsiteX0-41" fmla="*/ 429636 w 1445636"/>
              <a:gd name="connsiteY0-42" fmla="*/ 0 h 768404"/>
              <a:gd name="connsiteX1-43" fmla="*/ 1445636 w 1445636"/>
              <a:gd name="connsiteY1-44" fmla="*/ 0 h 768404"/>
              <a:gd name="connsiteX2-45" fmla="*/ 1300380 w 1445636"/>
              <a:gd name="connsiteY2-46" fmla="*/ 768404 h 768404"/>
              <a:gd name="connsiteX3-47" fmla="*/ 0 w 1445636"/>
              <a:gd name="connsiteY3-48" fmla="*/ 768116 h 768404"/>
              <a:gd name="connsiteX4-49" fmla="*/ 429636 w 1445636"/>
              <a:gd name="connsiteY4-50" fmla="*/ 0 h 768404"/>
              <a:gd name="connsiteX0-51" fmla="*/ 433913 w 1449913"/>
              <a:gd name="connsiteY0-52" fmla="*/ 0 h 771964"/>
              <a:gd name="connsiteX1-53" fmla="*/ 1449913 w 1449913"/>
              <a:gd name="connsiteY1-54" fmla="*/ 0 h 771964"/>
              <a:gd name="connsiteX2-55" fmla="*/ 1304657 w 1449913"/>
              <a:gd name="connsiteY2-56" fmla="*/ 768404 h 771964"/>
              <a:gd name="connsiteX3-57" fmla="*/ 0 w 1449913"/>
              <a:gd name="connsiteY3-58" fmla="*/ 771964 h 771964"/>
              <a:gd name="connsiteX4-59" fmla="*/ 433913 w 1449913"/>
              <a:gd name="connsiteY4-60" fmla="*/ 0 h 771964"/>
              <a:gd name="connsiteX0-61" fmla="*/ 433913 w 1449913"/>
              <a:gd name="connsiteY0-62" fmla="*/ 0 h 774176"/>
              <a:gd name="connsiteX1-63" fmla="*/ 1449913 w 1449913"/>
              <a:gd name="connsiteY1-64" fmla="*/ 0 h 774176"/>
              <a:gd name="connsiteX2-65" fmla="*/ 1306795 w 1449913"/>
              <a:gd name="connsiteY2-66" fmla="*/ 774176 h 774176"/>
              <a:gd name="connsiteX3-67" fmla="*/ 0 w 1449913"/>
              <a:gd name="connsiteY3-68" fmla="*/ 771964 h 774176"/>
              <a:gd name="connsiteX4-69" fmla="*/ 433913 w 1449913"/>
              <a:gd name="connsiteY4-70" fmla="*/ 0 h 774176"/>
              <a:gd name="connsiteX0-71" fmla="*/ 429635 w 1445635"/>
              <a:gd name="connsiteY0-72" fmla="*/ 0 h 777737"/>
              <a:gd name="connsiteX1-73" fmla="*/ 1445635 w 1445635"/>
              <a:gd name="connsiteY1-74" fmla="*/ 0 h 777737"/>
              <a:gd name="connsiteX2-75" fmla="*/ 1302517 w 1445635"/>
              <a:gd name="connsiteY2-76" fmla="*/ 774176 h 777737"/>
              <a:gd name="connsiteX3-77" fmla="*/ 0 w 1445635"/>
              <a:gd name="connsiteY3-78" fmla="*/ 777737 h 777737"/>
              <a:gd name="connsiteX4-79" fmla="*/ 429635 w 1445635"/>
              <a:gd name="connsiteY4-80" fmla="*/ 0 h 777737"/>
              <a:gd name="connsiteX0-81" fmla="*/ 431773 w 1447773"/>
              <a:gd name="connsiteY0-82" fmla="*/ 0 h 774176"/>
              <a:gd name="connsiteX1-83" fmla="*/ 1447773 w 1447773"/>
              <a:gd name="connsiteY1-84" fmla="*/ 0 h 774176"/>
              <a:gd name="connsiteX2-85" fmla="*/ 1304655 w 1447773"/>
              <a:gd name="connsiteY2-86" fmla="*/ 774176 h 774176"/>
              <a:gd name="connsiteX3-87" fmla="*/ 0 w 1447773"/>
              <a:gd name="connsiteY3-88" fmla="*/ 773889 h 774176"/>
              <a:gd name="connsiteX4-89" fmla="*/ 431773 w 1447773"/>
              <a:gd name="connsiteY4-90" fmla="*/ 0 h 774176"/>
              <a:gd name="connsiteX0-91" fmla="*/ 429634 w 1447773"/>
              <a:gd name="connsiteY0-92" fmla="*/ 0 h 774176"/>
              <a:gd name="connsiteX1-93" fmla="*/ 1447773 w 1447773"/>
              <a:gd name="connsiteY1-94" fmla="*/ 0 h 774176"/>
              <a:gd name="connsiteX2-95" fmla="*/ 1304655 w 1447773"/>
              <a:gd name="connsiteY2-96" fmla="*/ 774176 h 774176"/>
              <a:gd name="connsiteX3-97" fmla="*/ 0 w 1447773"/>
              <a:gd name="connsiteY3-98" fmla="*/ 773889 h 774176"/>
              <a:gd name="connsiteX4-99" fmla="*/ 429634 w 1447773"/>
              <a:gd name="connsiteY4-100" fmla="*/ 0 h 774176"/>
              <a:gd name="connsiteX0-101" fmla="*/ 436049 w 1454188"/>
              <a:gd name="connsiteY0-102" fmla="*/ 0 h 774176"/>
              <a:gd name="connsiteX1-103" fmla="*/ 1454188 w 1454188"/>
              <a:gd name="connsiteY1-104" fmla="*/ 0 h 774176"/>
              <a:gd name="connsiteX2-105" fmla="*/ 1311070 w 1454188"/>
              <a:gd name="connsiteY2-106" fmla="*/ 774176 h 774176"/>
              <a:gd name="connsiteX3-107" fmla="*/ 0 w 1454188"/>
              <a:gd name="connsiteY3-108" fmla="*/ 773889 h 774176"/>
              <a:gd name="connsiteX4-109" fmla="*/ 436049 w 1454188"/>
              <a:gd name="connsiteY4-110" fmla="*/ 0 h 774176"/>
              <a:gd name="connsiteX0-111" fmla="*/ 436049 w 1458640"/>
              <a:gd name="connsiteY0-112" fmla="*/ 0 h 774176"/>
              <a:gd name="connsiteX1-113" fmla="*/ 1454188 w 1458640"/>
              <a:gd name="connsiteY1-114" fmla="*/ 0 h 774176"/>
              <a:gd name="connsiteX2-115" fmla="*/ 1458640 w 1458640"/>
              <a:gd name="connsiteY2-116" fmla="*/ 774176 h 774176"/>
              <a:gd name="connsiteX3-117" fmla="*/ 0 w 1458640"/>
              <a:gd name="connsiteY3-118" fmla="*/ 773889 h 774176"/>
              <a:gd name="connsiteX4-119" fmla="*/ 436049 w 1458640"/>
              <a:gd name="connsiteY4-120" fmla="*/ 0 h 774176"/>
              <a:gd name="connsiteX0-121" fmla="*/ 436049 w 1454363"/>
              <a:gd name="connsiteY0-122" fmla="*/ 0 h 774176"/>
              <a:gd name="connsiteX1-123" fmla="*/ 1454188 w 1454363"/>
              <a:gd name="connsiteY1-124" fmla="*/ 0 h 774176"/>
              <a:gd name="connsiteX2-125" fmla="*/ 1454363 w 1454363"/>
              <a:gd name="connsiteY2-126" fmla="*/ 774176 h 774176"/>
              <a:gd name="connsiteX3-127" fmla="*/ 0 w 1454363"/>
              <a:gd name="connsiteY3-128" fmla="*/ 773889 h 774176"/>
              <a:gd name="connsiteX4-129" fmla="*/ 436049 w 1454363"/>
              <a:gd name="connsiteY4-130" fmla="*/ 0 h 774176"/>
              <a:gd name="connsiteX0-131" fmla="*/ 369749 w 1388063"/>
              <a:gd name="connsiteY0-132" fmla="*/ 0 h 774176"/>
              <a:gd name="connsiteX1-133" fmla="*/ 1387888 w 1388063"/>
              <a:gd name="connsiteY1-134" fmla="*/ 0 h 774176"/>
              <a:gd name="connsiteX2-135" fmla="*/ 1388063 w 1388063"/>
              <a:gd name="connsiteY2-136" fmla="*/ 774176 h 774176"/>
              <a:gd name="connsiteX3-137" fmla="*/ 0 w 1388063"/>
              <a:gd name="connsiteY3-138" fmla="*/ 771964 h 774176"/>
              <a:gd name="connsiteX4-139" fmla="*/ 369749 w 1388063"/>
              <a:gd name="connsiteY4-140" fmla="*/ 0 h 774176"/>
              <a:gd name="connsiteX0-141" fmla="*/ 236254 w 1388063"/>
              <a:gd name="connsiteY0-142" fmla="*/ 0 h 774176"/>
              <a:gd name="connsiteX1-143" fmla="*/ 1387888 w 1388063"/>
              <a:gd name="connsiteY1-144" fmla="*/ 0 h 774176"/>
              <a:gd name="connsiteX2-145" fmla="*/ 1388063 w 1388063"/>
              <a:gd name="connsiteY2-146" fmla="*/ 774176 h 774176"/>
              <a:gd name="connsiteX3-147" fmla="*/ 0 w 1388063"/>
              <a:gd name="connsiteY3-148" fmla="*/ 771964 h 774176"/>
              <a:gd name="connsiteX4-149" fmla="*/ 236254 w 1388063"/>
              <a:gd name="connsiteY4-150" fmla="*/ 0 h 7741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88063" h="774176">
                <a:moveTo>
                  <a:pt x="236254" y="0"/>
                </a:moveTo>
                <a:lnTo>
                  <a:pt x="1387888" y="0"/>
                </a:lnTo>
                <a:cubicBezTo>
                  <a:pt x="1387946" y="258059"/>
                  <a:pt x="1388005" y="516117"/>
                  <a:pt x="1388063" y="774176"/>
                </a:cubicBezTo>
                <a:lnTo>
                  <a:pt x="0" y="771964"/>
                </a:lnTo>
                <a:lnTo>
                  <a:pt x="236254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8" name="任意多边形 16"/>
          <p:cNvSpPr/>
          <p:nvPr/>
        </p:nvSpPr>
        <p:spPr>
          <a:xfrm rot="16200000" flipV="1">
            <a:off x="4243780" y="3484928"/>
            <a:ext cx="639065" cy="234879"/>
          </a:xfrm>
          <a:custGeom>
            <a:avLst/>
            <a:gdLst>
              <a:gd name="connsiteX0" fmla="*/ 0 w 1016000"/>
              <a:gd name="connsiteY0" fmla="*/ 0 h 768404"/>
              <a:gd name="connsiteX1" fmla="*/ 1016000 w 1016000"/>
              <a:gd name="connsiteY1" fmla="*/ 0 h 768404"/>
              <a:gd name="connsiteX2" fmla="*/ 1016000 w 1016000"/>
              <a:gd name="connsiteY2" fmla="*/ 768404 h 768404"/>
              <a:gd name="connsiteX3" fmla="*/ 0 w 1016000"/>
              <a:gd name="connsiteY3" fmla="*/ 768404 h 768404"/>
              <a:gd name="connsiteX4" fmla="*/ 0 w 1016000"/>
              <a:gd name="connsiteY4" fmla="*/ 0 h 768404"/>
              <a:gd name="connsiteX0-1" fmla="*/ 729673 w 1745673"/>
              <a:gd name="connsiteY0-2" fmla="*/ 0 h 777641"/>
              <a:gd name="connsiteX1-3" fmla="*/ 1745673 w 1745673"/>
              <a:gd name="connsiteY1-4" fmla="*/ 0 h 777641"/>
              <a:gd name="connsiteX2-5" fmla="*/ 1745673 w 1745673"/>
              <a:gd name="connsiteY2-6" fmla="*/ 768404 h 777641"/>
              <a:gd name="connsiteX3-7" fmla="*/ 0 w 1745673"/>
              <a:gd name="connsiteY3-8" fmla="*/ 777641 h 777641"/>
              <a:gd name="connsiteX4-9" fmla="*/ 729673 w 1745673"/>
              <a:gd name="connsiteY4-10" fmla="*/ 0 h 777641"/>
              <a:gd name="connsiteX0-11" fmla="*/ 729673 w 1745673"/>
              <a:gd name="connsiteY0-12" fmla="*/ 0 h 777641"/>
              <a:gd name="connsiteX1-13" fmla="*/ 1745673 w 1745673"/>
              <a:gd name="connsiteY1-14" fmla="*/ 0 h 777641"/>
              <a:gd name="connsiteX2-15" fmla="*/ 1317048 w 1745673"/>
              <a:gd name="connsiteY2-16" fmla="*/ 770785 h 777641"/>
              <a:gd name="connsiteX3-17" fmla="*/ 0 w 1745673"/>
              <a:gd name="connsiteY3-18" fmla="*/ 777641 h 777641"/>
              <a:gd name="connsiteX4-19" fmla="*/ 729673 w 1745673"/>
              <a:gd name="connsiteY4-20" fmla="*/ 0 h 777641"/>
              <a:gd name="connsiteX0-21" fmla="*/ 720148 w 1736148"/>
              <a:gd name="connsiteY0-22" fmla="*/ 0 h 770785"/>
              <a:gd name="connsiteX1-23" fmla="*/ 1736148 w 1736148"/>
              <a:gd name="connsiteY1-24" fmla="*/ 0 h 770785"/>
              <a:gd name="connsiteX2-25" fmla="*/ 1307523 w 1736148"/>
              <a:gd name="connsiteY2-26" fmla="*/ 770785 h 770785"/>
              <a:gd name="connsiteX3-27" fmla="*/ 0 w 1736148"/>
              <a:gd name="connsiteY3-28" fmla="*/ 770497 h 770785"/>
              <a:gd name="connsiteX4-29" fmla="*/ 720148 w 1736148"/>
              <a:gd name="connsiteY4-30" fmla="*/ 0 h 770785"/>
              <a:gd name="connsiteX0-31" fmla="*/ 720148 w 1736148"/>
              <a:gd name="connsiteY0-32" fmla="*/ 0 h 770785"/>
              <a:gd name="connsiteX1-33" fmla="*/ 1736148 w 1736148"/>
              <a:gd name="connsiteY1-34" fmla="*/ 0 h 770785"/>
              <a:gd name="connsiteX2-35" fmla="*/ 1369545 w 1736148"/>
              <a:gd name="connsiteY2-36" fmla="*/ 770785 h 770785"/>
              <a:gd name="connsiteX3-37" fmla="*/ 0 w 1736148"/>
              <a:gd name="connsiteY3-38" fmla="*/ 770497 h 770785"/>
              <a:gd name="connsiteX4-39" fmla="*/ 720148 w 1736148"/>
              <a:gd name="connsiteY4-40" fmla="*/ 0 h 770785"/>
              <a:gd name="connsiteX0-41" fmla="*/ 446799 w 1736148"/>
              <a:gd name="connsiteY0-42" fmla="*/ 0 h 773231"/>
              <a:gd name="connsiteX1-43" fmla="*/ 1736148 w 1736148"/>
              <a:gd name="connsiteY1-44" fmla="*/ 2446 h 773231"/>
              <a:gd name="connsiteX2-45" fmla="*/ 1369545 w 1736148"/>
              <a:gd name="connsiteY2-46" fmla="*/ 773231 h 773231"/>
              <a:gd name="connsiteX3-47" fmla="*/ 0 w 1736148"/>
              <a:gd name="connsiteY3-48" fmla="*/ 772943 h 773231"/>
              <a:gd name="connsiteX4-49" fmla="*/ 446799 w 1736148"/>
              <a:gd name="connsiteY4-50" fmla="*/ 0 h 773231"/>
              <a:gd name="connsiteX0-51" fmla="*/ 446799 w 1605827"/>
              <a:gd name="connsiteY0-52" fmla="*/ 0 h 773231"/>
              <a:gd name="connsiteX1-53" fmla="*/ 1605827 w 1605827"/>
              <a:gd name="connsiteY1-54" fmla="*/ 2446 h 773231"/>
              <a:gd name="connsiteX2-55" fmla="*/ 1369545 w 1605827"/>
              <a:gd name="connsiteY2-56" fmla="*/ 773231 h 773231"/>
              <a:gd name="connsiteX3-57" fmla="*/ 0 w 1605827"/>
              <a:gd name="connsiteY3-58" fmla="*/ 772943 h 773231"/>
              <a:gd name="connsiteX4-59" fmla="*/ 446799 w 1605827"/>
              <a:gd name="connsiteY4-60" fmla="*/ 0 h 7732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05827" h="773231">
                <a:moveTo>
                  <a:pt x="446799" y="0"/>
                </a:moveTo>
                <a:lnTo>
                  <a:pt x="1605827" y="2446"/>
                </a:lnTo>
                <a:lnTo>
                  <a:pt x="1369545" y="773231"/>
                </a:lnTo>
                <a:lnTo>
                  <a:pt x="0" y="772943"/>
                </a:lnTo>
                <a:lnTo>
                  <a:pt x="446799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9" name="矩形 28"/>
          <p:cNvSpPr/>
          <p:nvPr/>
        </p:nvSpPr>
        <p:spPr>
          <a:xfrm>
            <a:off x="4925695" y="2398395"/>
            <a:ext cx="2790190" cy="34607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  <a:buClr>
                <a:srgbClr val="549E39">
                  <a:lumMod val="75000"/>
                </a:srgbClr>
              </a:buClr>
            </a:pPr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928870" y="3317875"/>
            <a:ext cx="2503170" cy="346075"/>
          </a:xfrm>
          <a:prstGeom prst="rect">
            <a:avLst/>
          </a:prstGeom>
        </p:spPr>
        <p:txBody>
          <a:bodyPr wrap="square">
            <a:normAutofit fontScale="77500" lnSpcReduction="20000"/>
          </a:bodyPr>
          <a:lstStyle/>
          <a:p>
            <a:pPr>
              <a:lnSpc>
                <a:spcPct val="120000"/>
              </a:lnSpc>
              <a:buClr>
                <a:srgbClr val="549E39">
                  <a:lumMod val="75000"/>
                </a:srgbClr>
              </a:buClr>
            </a:pPr>
            <a:r>
              <a:rPr lang="zh-CN" altLang="en-US" sz="1000">
                <a:solidFill>
                  <a:schemeClr val="bg1"/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bg1"/>
                </a:solidFill>
              </a:rPr>
            </a:br>
            <a:r>
              <a:rPr lang="zh-CN" altLang="en-US" sz="1000">
                <a:solidFill>
                  <a:schemeClr val="bg1"/>
                </a:solidFill>
              </a:rPr>
              <a:t>（建议使用主题字体）</a:t>
            </a:r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37" name="文本框 57"/>
          <p:cNvSpPr txBox="1"/>
          <p:nvPr/>
        </p:nvSpPr>
        <p:spPr>
          <a:xfrm>
            <a:off x="543560" y="575945"/>
            <a:ext cx="8037830" cy="4170680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800" dirty="0"/>
              <a:t>“</a:t>
            </a:r>
            <a:r>
              <a:rPr lang="zh-CN" altLang="en-US" sz="1555" dirty="0"/>
              <a:t>十三五”期间，是勐海镇在“十二五”快速发展基础上抓住新机遇、取得新突破、实现新跨越的五年。在县委、县政府的坚强领导下，认真贯彻落实党的十八大、十九大精神，以习近平新时代中国特色社会主义思想精神为引领，紧紧围绕既定的发展战略和制定的工作目标，以发展社会经济为主线，以打赢脱贫攻坚战、落实民生政策统揽农村工作全局，努力完成上级交办的各项任务，全镇呈现经济发展、社会进步、人民安居乐业、社会和谐稳定的良好态势。全面实施新农村（社区）建设，使全镇农村（社区）面貌焕然一新，实现了农业发展、农村稳定、农民增收、城市社区建设有序推进，经济社会取得了长足的进步。乡村振兴实现良好开局。易地扶贫搬迁任务全面完成，消除了绝对贫困和区域性整体贫困，创造了人类减贫史上的奇迹。农村人居环境明显改善，农村改革向纵深推进，农村社会保持和谐稳定，农村即将同步实现全面建成小康社会目标。</a:t>
            </a:r>
            <a:endParaRPr lang="zh-CN" altLang="en-US" sz="1100" dirty="0"/>
          </a:p>
          <a:p>
            <a:pPr algn="l">
              <a:lnSpc>
                <a:spcPct val="150000"/>
              </a:lnSpc>
            </a:pPr>
            <a:endParaRPr lang="zh-CN" altLang="en-US" sz="1100" dirty="0"/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232" y="-1397839"/>
            <a:ext cx="3579457" cy="3767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49506" y="1474681"/>
            <a:ext cx="2823099" cy="2821948"/>
            <a:chOff x="4199342" y="1966245"/>
            <a:chExt cx="3764132" cy="3762597"/>
          </a:xfrm>
        </p:grpSpPr>
        <p:sp>
          <p:nvSpPr>
            <p:cNvPr id="53" name="椭圆 52"/>
            <p:cNvSpPr/>
            <p:nvPr/>
          </p:nvSpPr>
          <p:spPr bwMode="auto">
            <a:xfrm>
              <a:off x="4199342" y="1966245"/>
              <a:ext cx="3764132" cy="3762597"/>
            </a:xfrm>
            <a:prstGeom prst="ellipse">
              <a:avLst/>
            </a:prstGeom>
            <a:noFill/>
            <a:ln w="952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椭圆 53"/>
            <p:cNvSpPr/>
            <p:nvPr/>
          </p:nvSpPr>
          <p:spPr bwMode="auto">
            <a:xfrm>
              <a:off x="4480441" y="2247346"/>
              <a:ext cx="3201165" cy="3199628"/>
            </a:xfrm>
            <a:prstGeom prst="ellipse">
              <a:avLst/>
            </a:prstGeom>
            <a:noFill/>
            <a:ln w="952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2" name="矩形 11"/>
          <p:cNvSpPr/>
          <p:nvPr/>
        </p:nvSpPr>
        <p:spPr>
          <a:xfrm flipH="1">
            <a:off x="733425" y="1836420"/>
            <a:ext cx="2552065" cy="7385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>
              <a:lnSpc>
                <a:spcPct val="120000"/>
              </a:lnSpc>
            </a:pPr>
            <a:endParaRPr lang="zh-CN" altLang="en-US" sz="800"/>
          </a:p>
        </p:txBody>
      </p:sp>
      <p:sp>
        <p:nvSpPr>
          <p:cNvPr id="14" name="矩形 13"/>
          <p:cNvSpPr/>
          <p:nvPr/>
        </p:nvSpPr>
        <p:spPr>
          <a:xfrm flipH="1">
            <a:off x="379435" y="2782923"/>
            <a:ext cx="1748199" cy="36082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>
              <a:lnSpc>
                <a:spcPct val="130000"/>
              </a:lnSpc>
            </a:pPr>
            <a:endParaRPr lang="zh-CN" altLang="en-US" sz="1100"/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00785" y="864870"/>
            <a:ext cx="5080000" cy="3538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406400"/>
            <a:r>
              <a:rPr lang="zh-CN" sz="1600" b="0">
                <a:ea typeface="宋体" panose="02010600030101010101" pitchFamily="2" charset="-122"/>
              </a:rPr>
              <a:t>（一）经济综合实力迈上新台阶。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“</a:t>
            </a:r>
            <a:r>
              <a:rPr lang="zh-CN" sz="1600" b="0">
                <a:ea typeface="方正仿宋_GBK" panose="03000509000000000000" charset="-122"/>
              </a:rPr>
              <a:t>十三五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”</a:t>
            </a:r>
            <a:r>
              <a:rPr lang="zh-CN" sz="1600" b="0">
                <a:ea typeface="方正仿宋_GBK" panose="03000509000000000000" charset="-122"/>
              </a:rPr>
              <a:t>期末，完成全镇农业生产总值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22.19</a:t>
            </a:r>
            <a:r>
              <a:rPr lang="zh-CN" sz="1600" b="0">
                <a:ea typeface="方正仿宋_GBK" panose="03000509000000000000" charset="-122"/>
              </a:rPr>
              <a:t>亿元，年均增长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2.9%</a:t>
            </a:r>
            <a:r>
              <a:rPr lang="zh-CN" sz="1600" b="0">
                <a:ea typeface="方正仿宋_GBK" panose="03000509000000000000" charset="-122"/>
              </a:rPr>
              <a:t>；农民人均纯收入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13050</a:t>
            </a:r>
            <a:r>
              <a:rPr lang="zh-CN" sz="1600" b="0">
                <a:ea typeface="方正仿宋_GBK" panose="03000509000000000000" charset="-122"/>
              </a:rPr>
              <a:t>元，年均增长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8.08%</a:t>
            </a:r>
            <a:r>
              <a:rPr lang="zh-CN" sz="1600" b="0">
                <a:ea typeface="方正仿宋_GBK" panose="03000509000000000000" charset="-122"/>
              </a:rPr>
              <a:t>，比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“</a:t>
            </a:r>
            <a:r>
              <a:rPr lang="zh-CN" sz="1600" b="0">
                <a:ea typeface="方正仿宋_GBK" panose="03000509000000000000" charset="-122"/>
              </a:rPr>
              <a:t>十二五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”</a:t>
            </a:r>
            <a:r>
              <a:rPr lang="zh-CN" sz="1600" b="0">
                <a:ea typeface="方正仿宋_GBK" panose="03000509000000000000" charset="-122"/>
              </a:rPr>
              <a:t>末翻一番。三次产业结构由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“</a:t>
            </a:r>
            <a:r>
              <a:rPr lang="zh-CN" sz="1600" b="0">
                <a:ea typeface="方正仿宋_GBK" panose="03000509000000000000" charset="-122"/>
              </a:rPr>
              <a:t>十二五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”</a:t>
            </a:r>
            <a:r>
              <a:rPr lang="zh-CN" sz="1600" b="0">
                <a:ea typeface="方正仿宋_GBK" panose="03000509000000000000" charset="-122"/>
              </a:rPr>
              <a:t>期末的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30:20:50</a:t>
            </a:r>
            <a:r>
              <a:rPr lang="zh-CN" sz="1600" b="0">
                <a:ea typeface="方正仿宋_GBK" panose="03000509000000000000" charset="-122"/>
              </a:rPr>
              <a:t>调整为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27:18:55</a:t>
            </a:r>
            <a:r>
              <a:rPr lang="zh-CN" sz="1600" b="0">
                <a:ea typeface="方正仿宋_GBK" panose="03000509000000000000" charset="-122"/>
              </a:rPr>
              <a:t>，一产优、二产强、三产活的产业格局逐步形成，农村集体经济不断发展，产业化、规模化、多样化特点逐步显现，农民财产性、经营性、工资性收入不断增加。完成全国第四次经济普查和全国第七次人口普查工作，普查个体户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7800</a:t>
            </a:r>
            <a:r>
              <a:rPr lang="zh-CN" sz="1600" b="0">
                <a:ea typeface="方正仿宋_GBK" panose="03000509000000000000" charset="-122"/>
              </a:rPr>
              <a:t>户、占全县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35%</a:t>
            </a:r>
            <a:r>
              <a:rPr lang="zh-CN" sz="1600" b="0">
                <a:ea typeface="方正仿宋_GBK" panose="03000509000000000000" charset="-122"/>
              </a:rPr>
              <a:t>，摸清了全镇经济总量和产业结构，涉及商贸、加工、运输、服务等行业的非公经济不断发展壮大，部分经济指标增幅高于全县平均水平，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“</a:t>
            </a:r>
            <a:r>
              <a:rPr lang="zh-CN" sz="1600" b="0">
                <a:ea typeface="方正仿宋_GBK" panose="03000509000000000000" charset="-122"/>
              </a:rPr>
              <a:t>十三五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”</a:t>
            </a:r>
            <a:r>
              <a:rPr lang="zh-CN" sz="1600" b="0">
                <a:ea typeface="方正仿宋_GBK" panose="03000509000000000000" charset="-122"/>
              </a:rPr>
              <a:t>确定的经济社会发展目标全面完成，完成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“</a:t>
            </a:r>
            <a:r>
              <a:rPr lang="zh-CN" sz="1600" b="0">
                <a:ea typeface="方正仿宋_GBK" panose="03000509000000000000" charset="-122"/>
              </a:rPr>
              <a:t>十四五</a:t>
            </a:r>
            <a:r>
              <a:rPr lang="en-US" sz="1600" b="0">
                <a:latin typeface="Times New Roman" panose="02020603050405020304" charset="0"/>
                <a:ea typeface="方正仿宋_GBK" panose="03000509000000000000" charset="-122"/>
              </a:rPr>
              <a:t>”</a:t>
            </a:r>
            <a:r>
              <a:rPr lang="zh-CN" sz="1600" b="0">
                <a:ea typeface="方正仿宋_GBK" panose="03000509000000000000" charset="-122"/>
              </a:rPr>
              <a:t>规划编制工作，开展有关重大问题研究。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49506" y="1474681"/>
            <a:ext cx="2823099" cy="2821948"/>
            <a:chOff x="4199342" y="1966245"/>
            <a:chExt cx="3764132" cy="3762597"/>
          </a:xfrm>
        </p:grpSpPr>
        <p:sp>
          <p:nvSpPr>
            <p:cNvPr id="53" name="椭圆 52"/>
            <p:cNvSpPr/>
            <p:nvPr/>
          </p:nvSpPr>
          <p:spPr bwMode="auto">
            <a:xfrm>
              <a:off x="4199342" y="1966245"/>
              <a:ext cx="3764132" cy="3762597"/>
            </a:xfrm>
            <a:prstGeom prst="ellipse">
              <a:avLst/>
            </a:prstGeom>
            <a:noFill/>
            <a:ln w="952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椭圆 53"/>
            <p:cNvSpPr/>
            <p:nvPr/>
          </p:nvSpPr>
          <p:spPr bwMode="auto">
            <a:xfrm>
              <a:off x="4480441" y="2247346"/>
              <a:ext cx="3201165" cy="3199628"/>
            </a:xfrm>
            <a:prstGeom prst="ellipse">
              <a:avLst/>
            </a:prstGeom>
            <a:noFill/>
            <a:ln w="952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2" name="矩形 11"/>
          <p:cNvSpPr/>
          <p:nvPr/>
        </p:nvSpPr>
        <p:spPr>
          <a:xfrm flipH="1">
            <a:off x="733425" y="1836420"/>
            <a:ext cx="2552065" cy="7385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>
              <a:lnSpc>
                <a:spcPct val="120000"/>
              </a:lnSpc>
            </a:pPr>
            <a:endParaRPr lang="zh-CN" altLang="en-US" sz="800"/>
          </a:p>
        </p:txBody>
      </p:sp>
      <p:sp>
        <p:nvSpPr>
          <p:cNvPr id="14" name="矩形 13"/>
          <p:cNvSpPr/>
          <p:nvPr/>
        </p:nvSpPr>
        <p:spPr>
          <a:xfrm flipH="1">
            <a:off x="379435" y="2782923"/>
            <a:ext cx="1748199" cy="36082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>
              <a:lnSpc>
                <a:spcPct val="130000"/>
              </a:lnSpc>
            </a:pPr>
            <a:endParaRPr lang="zh-CN" altLang="en-US" sz="1100"/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74115" y="704215"/>
            <a:ext cx="6464935" cy="3569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406400"/>
            <a:r>
              <a:rPr lang="zh-CN" altLang="en-US"/>
              <a:t>（二）农业产业效益稳步增长。</a:t>
            </a:r>
            <a:r>
              <a:rPr lang="zh-CN" altLang="en-US" sz="1600"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五年来，勐海镇全面推进“三农”工作，农业产业稳步发展，粮食种植面积稳定在5.4万亩左右，优质稻、超级杂交稻种植面积不断扩大，粮食总产量12.26万吨，年均增长12%。甘蔗种植面积稳定在1.7万亩以上，甘蔗下田、连片高产面积不断扩大，产量达9.2万吨；甘蔗高产创建1.2万亩，形成百亩连片56片，千亩连片3片，2016/2020年累计推广机械化种植20361亩、机械砍收3366亩 。茶叶种植面积7.35万亩、可采摘面积7.15万亩，生态茶种植面积不断扩大、创建生态茶园72588亩，产量达2858吨，平均单产40公斤。新兴特色种植产业规模不断壮大。石斛累计种植面积3244亩，产量达536.12吨；紫山药累计种植面积386亩，产量达436吨；蔬菜种植面积9.1万亩，产量达12.26万吨。冬季农业开发面积突破8.29万亩，复种指数提高到40%。畜牧水产业稳步发展。肉类总产量达3.372万吨；生猪存栏9.6万头，牛存栏3.4万头，家禽存栏182万羽；渔业总产量达到6040吨。</a:t>
            </a:r>
            <a:endParaRPr lang="zh-CN" altLang="en-US" sz="1600"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49506" y="1474681"/>
            <a:ext cx="2823099" cy="2821948"/>
            <a:chOff x="4199342" y="1966245"/>
            <a:chExt cx="3764132" cy="3762597"/>
          </a:xfrm>
        </p:grpSpPr>
        <p:sp>
          <p:nvSpPr>
            <p:cNvPr id="53" name="椭圆 52"/>
            <p:cNvSpPr/>
            <p:nvPr/>
          </p:nvSpPr>
          <p:spPr bwMode="auto">
            <a:xfrm>
              <a:off x="4199342" y="1966245"/>
              <a:ext cx="3764132" cy="3762597"/>
            </a:xfrm>
            <a:prstGeom prst="ellipse">
              <a:avLst/>
            </a:prstGeom>
            <a:noFill/>
            <a:ln w="952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椭圆 53"/>
            <p:cNvSpPr/>
            <p:nvPr/>
          </p:nvSpPr>
          <p:spPr bwMode="auto">
            <a:xfrm>
              <a:off x="4480441" y="2247346"/>
              <a:ext cx="3201165" cy="3199628"/>
            </a:xfrm>
            <a:prstGeom prst="ellipse">
              <a:avLst/>
            </a:prstGeom>
            <a:noFill/>
            <a:ln w="952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2" name="矩形 11"/>
          <p:cNvSpPr/>
          <p:nvPr/>
        </p:nvSpPr>
        <p:spPr>
          <a:xfrm flipH="1">
            <a:off x="733425" y="1836420"/>
            <a:ext cx="2552065" cy="7385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>
              <a:lnSpc>
                <a:spcPct val="120000"/>
              </a:lnSpc>
            </a:pPr>
            <a:endParaRPr lang="zh-CN" altLang="en-US" sz="800"/>
          </a:p>
        </p:txBody>
      </p:sp>
      <p:sp>
        <p:nvSpPr>
          <p:cNvPr id="14" name="矩形 13"/>
          <p:cNvSpPr/>
          <p:nvPr/>
        </p:nvSpPr>
        <p:spPr>
          <a:xfrm flipH="1">
            <a:off x="379435" y="2782923"/>
            <a:ext cx="1748199" cy="36082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>
              <a:lnSpc>
                <a:spcPct val="130000"/>
              </a:lnSpc>
            </a:pPr>
            <a:endParaRPr lang="zh-CN" altLang="en-US" sz="1100"/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74115" y="704215"/>
            <a:ext cx="7526655" cy="3291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406400"/>
            <a:r>
              <a:rPr lang="zh-CN" altLang="en-US" sz="1600"/>
              <a:t>（三）基础设施建设不断夯实。</a:t>
            </a:r>
            <a:r>
              <a:rPr lang="zh-CN" altLang="en-US" sz="1600"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五年来，不断加大农田水利基础设施建设，大力推进土地整治、“兴地睦边”和新增耕地项目，改造中低产田、耕地面积不断增加，完成基本农田保护划定工作。投入1500万元的曼真、曼短、景龙土地出让金项目基本完成。投入3137.11万元实施流沙河治理工程，投入1000万元实施南海河治理工程；投入1615.75万元完成水库除险加固工程11座，投入587万元完成人畜饮水工程36件，投入18万元发放爱心水窖60个，新解决农村1.1万人的饮水安全问题；投入1259万元建成沟渠11条19.8公里。着力改善农村人居环境。提升改造新农村建设40个、村容村貌和发展环境不断得到改善。农村公路等级不断提升。全镇8个行政村道路全部实现硬化，投入1897.29万元硬化道路40公里、投入145万元新建砂石路14.5公里，投入12.9万元新建农村客运招呼站15个，农村居民的出行条件不断得到改善。加强农村公路养护。继续与7个村签订农村公路养护责任书、管护公路63.1公里，确保了农村公路晴通雨畅。开展“爱路护路”活动，修缮农村道路40余公里，在公路沿线种植珍贵树种2980株。</a:t>
            </a:r>
            <a:endParaRPr lang="zh-CN" altLang="en-US" sz="1600"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49506" y="1474681"/>
            <a:ext cx="2823099" cy="2821948"/>
            <a:chOff x="4199342" y="1966245"/>
            <a:chExt cx="3764132" cy="3762597"/>
          </a:xfrm>
        </p:grpSpPr>
        <p:sp>
          <p:nvSpPr>
            <p:cNvPr id="53" name="椭圆 52"/>
            <p:cNvSpPr/>
            <p:nvPr/>
          </p:nvSpPr>
          <p:spPr bwMode="auto">
            <a:xfrm>
              <a:off x="4199342" y="1966245"/>
              <a:ext cx="3764132" cy="3762597"/>
            </a:xfrm>
            <a:prstGeom prst="ellipse">
              <a:avLst/>
            </a:prstGeom>
            <a:noFill/>
            <a:ln w="952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椭圆 53"/>
            <p:cNvSpPr/>
            <p:nvPr/>
          </p:nvSpPr>
          <p:spPr bwMode="auto">
            <a:xfrm>
              <a:off x="4480441" y="2247346"/>
              <a:ext cx="3201165" cy="3199628"/>
            </a:xfrm>
            <a:prstGeom prst="ellipse">
              <a:avLst/>
            </a:prstGeom>
            <a:noFill/>
            <a:ln w="952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2" name="矩形 11"/>
          <p:cNvSpPr/>
          <p:nvPr/>
        </p:nvSpPr>
        <p:spPr>
          <a:xfrm flipH="1">
            <a:off x="733425" y="1836420"/>
            <a:ext cx="2552065" cy="7385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>
              <a:lnSpc>
                <a:spcPct val="120000"/>
              </a:lnSpc>
            </a:pPr>
            <a:endParaRPr lang="zh-CN" altLang="en-US" sz="800"/>
          </a:p>
        </p:txBody>
      </p:sp>
      <p:sp>
        <p:nvSpPr>
          <p:cNvPr id="14" name="矩形 13"/>
          <p:cNvSpPr/>
          <p:nvPr/>
        </p:nvSpPr>
        <p:spPr>
          <a:xfrm flipH="1">
            <a:off x="379435" y="2782923"/>
            <a:ext cx="1748199" cy="36082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>
              <a:lnSpc>
                <a:spcPct val="130000"/>
              </a:lnSpc>
            </a:pPr>
            <a:endParaRPr lang="zh-CN" altLang="en-US" sz="1100"/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91335" y="974725"/>
            <a:ext cx="6533515" cy="2799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406400"/>
            <a:r>
              <a:rPr lang="zh-CN" altLang="en-US" sz="1400"/>
              <a:t>（四）城镇化建设步伐稳健。</a:t>
            </a:r>
            <a:r>
              <a:rPr lang="zh-CN" altLang="en-US" sz="1600"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编制完成勐海镇村庄建设规划。着力推进勐巴拉旅游风情小镇、茶禅世界、工业园区、物流中心、祥和小区和县第二自来水厂等项目征地工作，为市政基础设施建设和重大项目落地奠定基础。积极鼓励和支持有条件的村委会和小组以“留地安置土地”参与城镇开发建设，不断提升发展“景龙模式”，实现城镇建设与农民增收“双促进”。持续开展城乡整治工程，村寨基础设施、公共服务设施和生产生活设施明显改善。夯实社区公共基础设施建设，社区居民生活环境进一步改善。投入30万元完成象山社区象山巷道路改造。投入15万元完成沿河社区东纳路改造。投入89.49万元完成佛双社区综合楼及居家养老服务中心改扩建项目。投入23万元建成居民健身场地1个。城镇化率不断提高提升。</a:t>
            </a:r>
            <a:endParaRPr lang="zh-CN" altLang="en-US" sz="1600"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49506" y="1474681"/>
            <a:ext cx="2823099" cy="2821948"/>
            <a:chOff x="4199342" y="1966245"/>
            <a:chExt cx="3764132" cy="3762597"/>
          </a:xfrm>
        </p:grpSpPr>
        <p:sp>
          <p:nvSpPr>
            <p:cNvPr id="53" name="椭圆 52"/>
            <p:cNvSpPr/>
            <p:nvPr/>
          </p:nvSpPr>
          <p:spPr bwMode="auto">
            <a:xfrm>
              <a:off x="4199342" y="1966245"/>
              <a:ext cx="3764132" cy="3762597"/>
            </a:xfrm>
            <a:prstGeom prst="ellipse">
              <a:avLst/>
            </a:prstGeom>
            <a:noFill/>
            <a:ln w="952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椭圆 53"/>
            <p:cNvSpPr/>
            <p:nvPr/>
          </p:nvSpPr>
          <p:spPr bwMode="auto">
            <a:xfrm>
              <a:off x="4480441" y="2247346"/>
              <a:ext cx="3201165" cy="3199628"/>
            </a:xfrm>
            <a:prstGeom prst="ellipse">
              <a:avLst/>
            </a:prstGeom>
            <a:noFill/>
            <a:ln w="952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2" name="矩形 11"/>
          <p:cNvSpPr/>
          <p:nvPr/>
        </p:nvSpPr>
        <p:spPr>
          <a:xfrm flipH="1">
            <a:off x="733425" y="1836420"/>
            <a:ext cx="2552065" cy="7385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>
              <a:lnSpc>
                <a:spcPct val="120000"/>
              </a:lnSpc>
            </a:pPr>
            <a:endParaRPr lang="zh-CN" altLang="en-US" sz="800"/>
          </a:p>
        </p:txBody>
      </p:sp>
      <p:sp>
        <p:nvSpPr>
          <p:cNvPr id="14" name="矩形 13"/>
          <p:cNvSpPr/>
          <p:nvPr/>
        </p:nvSpPr>
        <p:spPr>
          <a:xfrm flipH="1">
            <a:off x="379435" y="2782923"/>
            <a:ext cx="1748199" cy="36082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>
              <a:lnSpc>
                <a:spcPct val="130000"/>
              </a:lnSpc>
            </a:pPr>
            <a:endParaRPr lang="zh-CN" altLang="en-US" sz="1100"/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91335" y="974725"/>
            <a:ext cx="6533515" cy="37534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406400"/>
            <a:r>
              <a:rPr lang="zh-CN" altLang="en-US" sz="1400"/>
              <a:t>（五）民生保障水平持续提升。</a:t>
            </a:r>
            <a:r>
              <a:rPr lang="zh-CN" altLang="en-US" sz="1400"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五年来，始终坚持以人为本，把发展经济与造福百姓结合起来，大力发展社会福利事业，把发展的成果最大限度地惠及广大人民群众。坚持教育优先发展，校安工程全面完成，教育均衡发展加快推进，教育教学质量得到较大提升；认真兑现各项教育补助，“控辍保学”任务顺利完成，农村义务教育学生“营养改善计划”稳步实施。</a:t>
            </a:r>
            <a:endParaRPr lang="zh-CN" altLang="en-US" sz="1400"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  <a:p>
            <a:pPr marL="0" indent="406400"/>
            <a:r>
              <a:rPr lang="zh-CN" altLang="en-US" sz="1400"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加强基层公共卫生服务能力建设，居民就医环境不断改善。投入191.12万元配置医疗器械，投入748.34万元用于基本公共卫生服务，投入193万元用于基础药补；新农合参合率稳定在95%以上，报销比例逐年提高，新农合医疗补助6.5万人20.368万元，群众“看病难、看病贵”问题有效缓解。</a:t>
            </a:r>
            <a:endParaRPr lang="zh-CN" altLang="en-US" sz="1400"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  <a:p>
            <a:pPr marL="0" indent="406400"/>
            <a:r>
              <a:rPr lang="zh-CN" altLang="en-US" sz="1400"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积极开展文明单位、文明社区、文明村寨创建活动，成功创建曼板“全国文明村”。稳步推进文化惠民工程建设。建成篮球场13块、陀螺场4块、门球场5块、健身路径3套，“农村书屋”藏书达2万册；组建了15支篮球队、25支文艺队、58个老年协会，举办象脚鼓舞、章哈、广场舞等培训班15期，乡村文体活动活跃，全民健身活动广泛开展，群众精神文化生活不断丰富。投入45.21万元实施广播电视“村村通”工程635户、“户户通”工程811户。加大优秀民族文化保护和传承力度，深入挖掘民族民间文化，挂牌成立章哈传习所。注重保障和改善民生。我镇目前有省级传承人1人、州级传承人3人、县级传承人3人。</a:t>
            </a:r>
            <a:endParaRPr lang="zh-CN" altLang="en-US" sz="1400"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49506" y="1474681"/>
            <a:ext cx="2823099" cy="2821948"/>
            <a:chOff x="4199342" y="1966245"/>
            <a:chExt cx="3764132" cy="3762597"/>
          </a:xfrm>
        </p:grpSpPr>
        <p:sp>
          <p:nvSpPr>
            <p:cNvPr id="53" name="椭圆 52"/>
            <p:cNvSpPr/>
            <p:nvPr/>
          </p:nvSpPr>
          <p:spPr bwMode="auto">
            <a:xfrm>
              <a:off x="4199342" y="1966245"/>
              <a:ext cx="3764132" cy="3762597"/>
            </a:xfrm>
            <a:prstGeom prst="ellipse">
              <a:avLst/>
            </a:prstGeom>
            <a:noFill/>
            <a:ln w="952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椭圆 53"/>
            <p:cNvSpPr/>
            <p:nvPr/>
          </p:nvSpPr>
          <p:spPr bwMode="auto">
            <a:xfrm>
              <a:off x="4480441" y="2247346"/>
              <a:ext cx="3201165" cy="3199628"/>
            </a:xfrm>
            <a:prstGeom prst="ellipse">
              <a:avLst/>
            </a:prstGeom>
            <a:noFill/>
            <a:ln w="952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2" name="矩形 11"/>
          <p:cNvSpPr/>
          <p:nvPr/>
        </p:nvSpPr>
        <p:spPr>
          <a:xfrm flipH="1">
            <a:off x="733425" y="1836420"/>
            <a:ext cx="2552065" cy="7385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>
              <a:lnSpc>
                <a:spcPct val="120000"/>
              </a:lnSpc>
            </a:pPr>
            <a:endParaRPr lang="zh-CN" altLang="en-US" sz="800"/>
          </a:p>
        </p:txBody>
      </p:sp>
      <p:sp>
        <p:nvSpPr>
          <p:cNvPr id="14" name="矩形 13"/>
          <p:cNvSpPr/>
          <p:nvPr/>
        </p:nvSpPr>
        <p:spPr>
          <a:xfrm flipH="1">
            <a:off x="379435" y="2782923"/>
            <a:ext cx="1748199" cy="36082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>
              <a:lnSpc>
                <a:spcPct val="130000"/>
              </a:lnSpc>
            </a:pPr>
            <a:endParaRPr lang="zh-CN" altLang="en-US" sz="1100"/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92" y="-2263979"/>
            <a:ext cx="3579457" cy="3767647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57" y="3571895"/>
            <a:ext cx="3579457" cy="376764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91335" y="974725"/>
            <a:ext cx="6533515" cy="4030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406400"/>
            <a:r>
              <a:rPr lang="zh-CN" altLang="en-US" sz="1600"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社会救助体系不断完善，累计发放农村低保金5.45万人次1415.5万元，发放五保金23户28.7万元，医疗救助1400户，临时救助926户168.3万元；</a:t>
            </a:r>
            <a:endParaRPr lang="zh-CN" altLang="en-US" sz="1600"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  <a:p>
            <a:pPr marL="0" indent="406400"/>
            <a:r>
              <a:rPr lang="zh-CN" altLang="en-US" sz="1600"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老龄人和残疾人事业健康发展。稳步推进佛双、曼贺、曼真居家养老服务中心项目建设，新建了勐海镇敬老院。发放高龄老人保健补助1197人次71.82万元。发放残疾人补助70人25.47万元，扶持残疾人产业发展项目40户20万元。</a:t>
            </a:r>
            <a:endParaRPr lang="zh-CN" altLang="en-US" sz="1600"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  <a:p>
            <a:pPr marL="0" indent="406400"/>
            <a:r>
              <a:rPr lang="zh-CN" altLang="en-US" sz="1600"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全镇“新农保”、“城居保”、“城乡居民基本养老保险”、“城乡居民基本医疗保险”参保率均达到县级部门要求，累计发放“新农保”18.5万人1291.34万元，医疗救助 64人 51.45万元。发放死亡丧葬补助费251人15.06万元，退还死亡人员保费127人7.5万元。</a:t>
            </a:r>
            <a:endParaRPr lang="zh-CN" altLang="en-US" sz="1600"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  <a:p>
            <a:pPr marL="0" indent="406400"/>
            <a:r>
              <a:rPr lang="zh-CN" altLang="en-US" sz="1600"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认真开展“挂包帮、转走访”工作，开展党员干部结对帮扶，累计完成260户890人建档立卡的摸底核查，全面做好精准扶贫、精准脱贫工作。实施8个整村推进项目，完成16个贫困村基础设施建设，4个村小组撤除重建工程。不断改善贫困村生存发展条件。</a:t>
            </a:r>
            <a:endParaRPr lang="zh-CN" altLang="en-US" sz="1600"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  <a:p>
            <a:pPr marL="0" indent="406400"/>
            <a:endParaRPr lang="zh-CN" altLang="en-US" sz="1600"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D49EB6"/>
      </a:accent1>
      <a:accent2>
        <a:srgbClr val="A180A0"/>
      </a:accent2>
      <a:accent3>
        <a:srgbClr val="D49EB6"/>
      </a:accent3>
      <a:accent4>
        <a:srgbClr val="A180A0"/>
      </a:accent4>
      <a:accent5>
        <a:srgbClr val="D49EB6"/>
      </a:accent5>
      <a:accent6>
        <a:srgbClr val="A180A0"/>
      </a:accent6>
      <a:hlink>
        <a:srgbClr val="262626"/>
      </a:hlink>
      <a:folHlink>
        <a:srgbClr val="7877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1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2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D49EB6"/>
    </a:accent1>
    <a:accent2>
      <a:srgbClr val="A180A0"/>
    </a:accent2>
    <a:accent3>
      <a:srgbClr val="D49EB6"/>
    </a:accent3>
    <a:accent4>
      <a:srgbClr val="A180A0"/>
    </a:accent4>
    <a:accent5>
      <a:srgbClr val="D49EB6"/>
    </a:accent5>
    <a:accent6>
      <a:srgbClr val="A180A0"/>
    </a:accent6>
    <a:hlink>
      <a:srgbClr val="262626"/>
    </a:hlink>
    <a:folHlink>
      <a:srgbClr val="78777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8754</Words>
  <Application>WPS 演示</Application>
  <PresentationFormat>全屏显示(16:9)</PresentationFormat>
  <Paragraphs>100</Paragraphs>
  <Slides>22</Slides>
  <Notes>21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微软雅黑</vt:lpstr>
      <vt:lpstr>字体视界-简圆体</vt:lpstr>
      <vt:lpstr>Adobe Arabic</vt:lpstr>
      <vt:lpstr>Times New Roman</vt:lpstr>
      <vt:lpstr>方正仿宋_GBK</vt:lpstr>
      <vt:lpstr>Arial Unicode MS</vt:lpstr>
      <vt:lpstr>方正黑体_GBK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水彩风蝴蝶通用PPT模板</dc:title>
  <dc:creator>kingpub</dc:creator>
  <cp:lastModifiedBy>Administrator</cp:lastModifiedBy>
  <cp:revision>1001</cp:revision>
  <dcterms:created xsi:type="dcterms:W3CDTF">2015-04-24T01:01:00Z</dcterms:created>
  <dcterms:modified xsi:type="dcterms:W3CDTF">2021-05-08T01:56:07Z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B5BF92618ECA437FA6B39E37FFE893FB</vt:lpwstr>
  </property>
</Properties>
</file>